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08" r:id="rId2"/>
    <p:sldId id="268" r:id="rId3"/>
    <p:sldId id="292" r:id="rId4"/>
    <p:sldId id="294" r:id="rId5"/>
    <p:sldId id="295" r:id="rId6"/>
    <p:sldId id="298" r:id="rId7"/>
    <p:sldId id="299" r:id="rId8"/>
    <p:sldId id="297" r:id="rId9"/>
    <p:sldId id="300" r:id="rId10"/>
    <p:sldId id="301" r:id="rId11"/>
    <p:sldId id="302" r:id="rId12"/>
    <p:sldId id="303" r:id="rId13"/>
    <p:sldId id="304" r:id="rId14"/>
    <p:sldId id="319" r:id="rId15"/>
    <p:sldId id="305" r:id="rId16"/>
    <p:sldId id="306" r:id="rId17"/>
    <p:sldId id="307" r:id="rId18"/>
    <p:sldId id="293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290" r:id="rId27"/>
    <p:sldId id="317" r:id="rId28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1292" autoAdjust="0"/>
  </p:normalViewPr>
  <p:slideViewPr>
    <p:cSldViewPr>
      <p:cViewPr varScale="1">
        <p:scale>
          <a:sx n="97" d="100"/>
          <a:sy n="97" d="100"/>
        </p:scale>
        <p:origin x="-3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l-PL" smtClean="0"/>
              <a:t>Data i Miesjce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EDC17-B394-F24A-A827-F733D28EAC10}" type="datetimeFigureOut">
              <a:rPr lang="pl-PL" smtClean="0"/>
              <a:t>2019-05-08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5CB3D-5B97-C04F-A65A-C4750040DA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612191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l-PL" smtClean="0"/>
              <a:t>Data i Miesjce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45A27-6635-47A2-8275-583333642CB8}" type="datetimeFigureOut">
              <a:rPr lang="pl-PL" smtClean="0"/>
              <a:pPr/>
              <a:t>2019-05-08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502D6-EEE7-4287-9E23-120748E4AF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38461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 smtClean="0"/>
              <a:t>Data i Miesjce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7774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 smtClean="0"/>
              <a:t>Data i Miesjce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50184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 smtClean="0"/>
              <a:t>Data i Miesjce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89391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 smtClean="0"/>
              <a:t>Data i Miesjce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91643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 smtClean="0"/>
              <a:t>Data i Miesjce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32521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 smtClean="0"/>
              <a:t>Data i Miesjce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45499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 smtClean="0"/>
              <a:t>Data i Miesjce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65715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 smtClean="0"/>
              <a:t>Data i Miesjce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29073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 smtClean="0"/>
              <a:t>Data i Miesjce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27470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 smtClean="0"/>
              <a:t>Data i Miesjce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25788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 smtClean="0"/>
              <a:t>Data i Miesjce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7148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 smtClean="0"/>
              <a:t>Data i Miesjce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25419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 smtClean="0"/>
              <a:t>Data i Miesjce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10473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 smtClean="0"/>
              <a:t>Data i Miesjce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04691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 smtClean="0"/>
              <a:t>Data i Miesjce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15931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 smtClean="0"/>
              <a:t>Data i Miesjce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97948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 smtClean="0"/>
              <a:t>Data i Miesjce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98628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 smtClean="0"/>
              <a:t>Data i Miesjce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57017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 smtClean="0"/>
              <a:t>Data i Miesjce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225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 smtClean="0"/>
              <a:t>Data i Miesjce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2012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 smtClean="0"/>
              <a:t>Data i Miesjce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1085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 smtClean="0"/>
              <a:t>Data i Miesjce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9246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 smtClean="0"/>
              <a:t>Data i Miesjce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5790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 smtClean="0"/>
              <a:t>Data i Miesjce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7702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 smtClean="0"/>
              <a:t>Data i Miesjce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11673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 smtClean="0"/>
              <a:t>Data i Miesjce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7359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701D-AF00-4879-BF12-F92C0E21ACD6}" type="datetime1">
              <a:rPr lang="pl-PL" smtClean="0"/>
              <a:t>2019-05-08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D88C-DD39-4824-AE7F-058FCB6A828F}" type="datetime1">
              <a:rPr lang="pl-PL" smtClean="0"/>
              <a:t>2019-05-08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43D9-981E-4AFE-B41A-B80017DB4538}" type="datetime1">
              <a:rPr lang="pl-PL" smtClean="0"/>
              <a:t>2019-05-08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1204-E0DF-4D18-A5F7-2AA456A3DA2E}" type="datetime1">
              <a:rPr lang="pl-PL" smtClean="0"/>
              <a:t>2019-05-08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88D8-62E3-49B2-895B-48BDD242620D}" type="datetime1">
              <a:rPr lang="pl-PL" smtClean="0"/>
              <a:t>2019-05-08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A235-1758-4B3A-A8A5-91D87461C29E}" type="datetime1">
              <a:rPr lang="pl-PL" smtClean="0"/>
              <a:t>2019-05-08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0821-1206-48EC-BF3A-3D9B0340CDE0}" type="datetime1">
              <a:rPr lang="pl-PL" smtClean="0"/>
              <a:t>2019-05-08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3BEA-FC6A-4193-9C77-F9D2D24F89B6}" type="datetime1">
              <a:rPr lang="pl-PL" smtClean="0"/>
              <a:t>2019-05-08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FE35-D46D-4DC5-B059-B4FC7DC1B497}" type="datetime1">
              <a:rPr lang="pl-PL" smtClean="0"/>
              <a:t>2019-05-08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7550-D1DB-4AEA-B5F5-8EDDAF482720}" type="datetime1">
              <a:rPr lang="pl-PL" smtClean="0"/>
              <a:t>2019-05-08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A5E93-B529-436D-973E-96BEA441BC77}" type="datetime1">
              <a:rPr lang="pl-PL" smtClean="0"/>
              <a:t>2019-05-08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964F6-6380-40C6-8B17-4E451AE267A8}" type="datetime1">
              <a:rPr lang="pl-PL" smtClean="0"/>
              <a:t>2019-05-08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5E429-FA27-4B6F-990C-23CE7F0A7C3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s://www.google.pl/url?sa=i&amp;rct=j&amp;q=&amp;esrc=s&amp;source=images&amp;cd=&amp;cad=rja&amp;uact=8&amp;ved=2ahUKEwj01-G9oujhAhVH6KQKHSSECIIQjRx6BAgBEAU&amp;url=https://wiadomosci.onet.pl/swiat/znaleziono-przyczyny-katastrofy-francuskiego-airbusa-a330/tpb15&amp;psig=AOvVaw0mpRetzxjfE6GJ52ptp1pb&amp;ust=155617947642325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hyperlink" Target="https://www.google.pl/url?sa=i&amp;rct=j&amp;q=&amp;esrc=s&amp;source=images&amp;cd=&amp;cad=rja&amp;uact=8&amp;ved=2ahUKEwj01-G9oujhAhVH6KQKHSSECIIQjRx6BAgBEAU&amp;url=https://wiadomosci.onet.pl/swiat/znaleziono-przyczyny-katastrofy-francuskiego-airbusa-a330/tpb15&amp;psig=AOvVaw0mpRetzxjfE6GJ52ptp1pb&amp;ust=1556179476423253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6"/>
          <p:cNvGrpSpPr/>
          <p:nvPr/>
        </p:nvGrpSpPr>
        <p:grpSpPr>
          <a:xfrm>
            <a:off x="1" y="335380"/>
            <a:ext cx="9144000" cy="1296144"/>
            <a:chOff x="0" y="188640"/>
            <a:chExt cx="9144000" cy="1656184"/>
          </a:xfrm>
        </p:grpSpPr>
        <p:sp>
          <p:nvSpPr>
            <p:cNvPr id="8" name="Prostokąt 7"/>
            <p:cNvSpPr/>
            <p:nvPr/>
          </p:nvSpPr>
          <p:spPr>
            <a:xfrm>
              <a:off x="0" y="188640"/>
              <a:ext cx="9144000" cy="1656184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1772816"/>
              <a:ext cx="9144000" cy="7200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672" y="335380"/>
            <a:ext cx="8064896" cy="1005388"/>
          </a:xfrm>
        </p:spPr>
        <p:txBody>
          <a:bodyPr>
            <a:normAutofit fontScale="90000"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pl-PL" b="1" dirty="0"/>
              <a:t>Dodatkowe wymagania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w </a:t>
            </a:r>
            <a:r>
              <a:rPr lang="pl-PL" b="1" dirty="0"/>
              <a:t>szkoleniu lotniczym </a:t>
            </a:r>
            <a:r>
              <a:rPr lang="pl-PL" b="1" dirty="0" smtClean="0"/>
              <a:t> - (</a:t>
            </a:r>
            <a:r>
              <a:rPr lang="pl-PL" b="1" dirty="0"/>
              <a:t>UPRT)</a:t>
            </a:r>
            <a:endParaRPr lang="pl-PL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pic>
        <p:nvPicPr>
          <p:cNvPr id="7" name="Obraz 6" descr="Logo UL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09499"/>
            <a:ext cx="1008112" cy="947905"/>
          </a:xfrm>
          <a:prstGeom prst="rect">
            <a:avLst/>
          </a:prstGeom>
        </p:spPr>
      </p:pic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Urząd Lotnictwa Cywilnego 2017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1</a:t>
            </a:fld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C18C-F18E-4968-B4B7-8C7B24A390A7}" type="datetime1">
              <a:rPr lang="pl-PL" smtClean="0"/>
              <a:t>2019-05-08</a:t>
            </a:fld>
            <a:endParaRPr lang="pl-PL" dirty="0"/>
          </a:p>
        </p:txBody>
      </p:sp>
      <p:pic>
        <p:nvPicPr>
          <p:cNvPr id="12" name="irc_mi" descr="Znalezione obrazy dla zapytania katastrofa airbusa nad atlantykiem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8840"/>
            <a:ext cx="7859216" cy="40767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360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6"/>
          <p:cNvGrpSpPr/>
          <p:nvPr/>
        </p:nvGrpSpPr>
        <p:grpSpPr>
          <a:xfrm>
            <a:off x="0" y="332656"/>
            <a:ext cx="9144000" cy="1296144"/>
            <a:chOff x="0" y="188640"/>
            <a:chExt cx="9144000" cy="1656184"/>
          </a:xfrm>
        </p:grpSpPr>
        <p:sp>
          <p:nvSpPr>
            <p:cNvPr id="8" name="Prostokąt 7"/>
            <p:cNvSpPr/>
            <p:nvPr/>
          </p:nvSpPr>
          <p:spPr>
            <a:xfrm>
              <a:off x="0" y="188640"/>
              <a:ext cx="9144000" cy="1656184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1772816"/>
              <a:ext cx="9144000" cy="584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672" y="260648"/>
            <a:ext cx="8064896" cy="1512168"/>
          </a:xfrm>
        </p:spPr>
        <p:txBody>
          <a:bodyPr>
            <a:norm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pl-PL" sz="2000" b="1" dirty="0"/>
              <a:t>Dodatkowe wymagania w szkoleniu lotniczym (UPRT)</a:t>
            </a:r>
            <a: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pl-PL" sz="2800" b="1" dirty="0"/>
              <a:t>Szkolenie UPRT </a:t>
            </a:r>
            <a:endParaRPr lang="pl-PL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pic>
        <p:nvPicPr>
          <p:cNvPr id="17" name="Obraz 16" descr="Logo UL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08112" cy="947905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10856" y="1988840"/>
            <a:ext cx="878512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 smtClean="0"/>
              <a:t>Szkolenie </a:t>
            </a:r>
            <a:r>
              <a:rPr lang="pl-PL" sz="2200" b="1" dirty="0"/>
              <a:t>podstawowe UPRT </a:t>
            </a:r>
          </a:p>
          <a:p>
            <a:endParaRPr lang="pl-PL" b="1" dirty="0" smtClean="0"/>
          </a:p>
          <a:p>
            <a:pPr algn="just"/>
            <a:r>
              <a:rPr lang="pl-PL" sz="2000" b="1" dirty="0" smtClean="0"/>
              <a:t>Szkolenie podstawowe UPRT odnosi </a:t>
            </a:r>
            <a:r>
              <a:rPr lang="pl-PL" sz="2000" b="1" dirty="0"/>
              <a:t>się do elementów UPRT  i ćwiczeń zintegrowanych ze szkoleniem do wydania licencji </a:t>
            </a:r>
            <a:r>
              <a:rPr lang="pl-PL" sz="2000" b="1" dirty="0" smtClean="0"/>
              <a:t>CPL</a:t>
            </a:r>
            <a:r>
              <a:rPr lang="pl-PL" sz="2000" b="1" dirty="0"/>
              <a:t>, MPL oraz 1 i 3 fazy zintegrowanego szkolenia do </a:t>
            </a:r>
            <a:r>
              <a:rPr lang="pl-PL" sz="2000" b="1" dirty="0" smtClean="0"/>
              <a:t>ATP </a:t>
            </a:r>
          </a:p>
          <a:p>
            <a:pPr algn="just">
              <a:spcBef>
                <a:spcPts val="1200"/>
              </a:spcBef>
            </a:pPr>
            <a:r>
              <a:rPr lang="pl-PL" sz="2000" b="1" dirty="0" smtClean="0"/>
              <a:t>Zakres szkolenia podstawowego</a:t>
            </a:r>
          </a:p>
          <a:p>
            <a:pPr algn="just"/>
            <a:r>
              <a:rPr lang="pl-PL" sz="2000" b="1" dirty="0" smtClean="0"/>
              <a:t>AMC2 </a:t>
            </a:r>
            <a:r>
              <a:rPr lang="pl-PL" sz="2000" b="1" dirty="0"/>
              <a:t>do Dodatku 3; AMC1 do Dodatku 5 Załącznika I Część FCL</a:t>
            </a:r>
            <a:endParaRPr lang="pl-PL" sz="2000" dirty="0"/>
          </a:p>
          <a:p>
            <a:endParaRPr lang="pl-PL" sz="2800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91C7-3713-4C92-8351-F1FC01AA6BF0}" type="datetime1">
              <a:rPr lang="pl-PL" smtClean="0"/>
              <a:t>2019-05-08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93733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6"/>
          <p:cNvGrpSpPr/>
          <p:nvPr/>
        </p:nvGrpSpPr>
        <p:grpSpPr>
          <a:xfrm>
            <a:off x="0" y="332656"/>
            <a:ext cx="9144000" cy="1296144"/>
            <a:chOff x="0" y="188640"/>
            <a:chExt cx="9144000" cy="1656184"/>
          </a:xfrm>
        </p:grpSpPr>
        <p:sp>
          <p:nvSpPr>
            <p:cNvPr id="8" name="Prostokąt 7"/>
            <p:cNvSpPr/>
            <p:nvPr/>
          </p:nvSpPr>
          <p:spPr>
            <a:xfrm>
              <a:off x="0" y="188640"/>
              <a:ext cx="9144000" cy="1656184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1772816"/>
              <a:ext cx="9144000" cy="584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672" y="260648"/>
            <a:ext cx="8064896" cy="1512168"/>
          </a:xfrm>
        </p:spPr>
        <p:txBody>
          <a:bodyPr>
            <a:norm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pl-PL" sz="2000" b="1" dirty="0"/>
              <a:t>Dodatkowe wymagania w szkoleniu lotniczym (UPRT)</a:t>
            </a:r>
            <a: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pl-PL" sz="2800" b="1" dirty="0"/>
              <a:t>Szkolenie UPRT </a:t>
            </a:r>
            <a:endParaRPr lang="pl-PL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pic>
        <p:nvPicPr>
          <p:cNvPr id="17" name="Obraz 16" descr="Logo UL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08112" cy="947905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10856" y="1988840"/>
            <a:ext cx="8785129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600"/>
              </a:spcBef>
            </a:pPr>
            <a:r>
              <a:rPr lang="pl-PL" sz="2200" b="1" dirty="0" smtClean="0"/>
              <a:t>Szkolenie zaawansowane </a:t>
            </a:r>
            <a:r>
              <a:rPr lang="pl-PL" sz="2200" b="1" dirty="0"/>
              <a:t>UPRT</a:t>
            </a:r>
            <a:r>
              <a:rPr lang="pl-PL" sz="2200" dirty="0"/>
              <a:t> </a:t>
            </a:r>
            <a:r>
              <a:rPr lang="pl-PL" sz="2200" dirty="0" smtClean="0"/>
              <a:t> </a:t>
            </a:r>
          </a:p>
          <a:p>
            <a:pPr lvl="0" algn="just">
              <a:spcBef>
                <a:spcPts val="600"/>
              </a:spcBef>
            </a:pPr>
            <a:r>
              <a:rPr lang="pl-PL" sz="2000" dirty="0" smtClean="0"/>
              <a:t>odnosi </a:t>
            </a:r>
            <a:r>
              <a:rPr lang="pl-PL" sz="2000" dirty="0"/>
              <a:t>się do zaawansowanego kursu UPRT zgodnie z punktem </a:t>
            </a:r>
            <a:r>
              <a:rPr lang="pl-PL" sz="2000" b="1" dirty="0" smtClean="0"/>
              <a:t>FCL.745.A:</a:t>
            </a:r>
            <a:endParaRPr lang="pl-PL" sz="2000" dirty="0"/>
          </a:p>
          <a:p>
            <a:pPr lvl="0" algn="just">
              <a:spcBef>
                <a:spcPts val="600"/>
              </a:spcBef>
            </a:pP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 </a:t>
            </a:r>
            <a:r>
              <a:rPr lang="pl-PL" sz="2000" dirty="0" smtClean="0"/>
              <a:t>jako </a:t>
            </a:r>
            <a:r>
              <a:rPr lang="pl-PL" sz="2000" dirty="0"/>
              <a:t>końcowa faza szkolenia do licencji MPL i ATPL zintegrowanego</a:t>
            </a:r>
          </a:p>
          <a:p>
            <a:pPr lvl="0" algn="just">
              <a:spcBef>
                <a:spcPts val="600"/>
              </a:spcBef>
            </a:pP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j</a:t>
            </a:r>
            <a:r>
              <a:rPr lang="pl-PL" sz="2000" dirty="0" smtClean="0"/>
              <a:t>ako </a:t>
            </a:r>
            <a:r>
              <a:rPr lang="pl-PL" sz="2000" dirty="0"/>
              <a:t>oddzielny kurs w ATO, po ukończeniu ATO wydaje świadectwo ukończenia szkolenia.</a:t>
            </a:r>
          </a:p>
          <a:p>
            <a:pPr lvl="0" algn="just">
              <a:spcBef>
                <a:spcPts val="600"/>
              </a:spcBef>
            </a:pPr>
            <a:r>
              <a:rPr lang="pl-PL" sz="2000" dirty="0"/>
              <a:t>Szkolenie </a:t>
            </a:r>
            <a:r>
              <a:rPr lang="pl-PL" sz="2000" dirty="0" smtClean="0"/>
              <a:t>jest wymagane </a:t>
            </a:r>
            <a:r>
              <a:rPr lang="pl-PL" sz="2000" dirty="0"/>
              <a:t>przed rozpoczęciem szkolenia na pierwsze uprawnienie na typ samolotu </a:t>
            </a:r>
            <a:r>
              <a:rPr lang="pl-PL" sz="2000" dirty="0" err="1"/>
              <a:t>complex</a:t>
            </a:r>
            <a:r>
              <a:rPr lang="pl-PL" sz="2000" dirty="0"/>
              <a:t> z załogą jednoosobową, sklasyfikowanego jako samolot o wysokich osiągach i pierwszego uprawnienia na typ w załodze wieloosobowej (FCL.720.A lit. b) pkt 5).</a:t>
            </a:r>
          </a:p>
          <a:p>
            <a:pPr lvl="0" algn="just">
              <a:spcBef>
                <a:spcPts val="600"/>
              </a:spcBef>
            </a:pPr>
            <a:r>
              <a:rPr lang="pl-PL" sz="2000" dirty="0" smtClean="0"/>
              <a:t>Szkolenie jest wymagane </a:t>
            </a:r>
            <a:r>
              <a:rPr lang="pl-PL" sz="2000" dirty="0"/>
              <a:t>dla instruktorów FI(A) przed rozpoczęciem szkolenia na kursie zaawansowanego UPRT oraz jako odświeżające (</a:t>
            </a:r>
            <a:r>
              <a:rPr lang="pl-PL" sz="2000" dirty="0" smtClean="0"/>
              <a:t>FCL.915 lit</a:t>
            </a:r>
            <a:r>
              <a:rPr lang="pl-PL" sz="2000" dirty="0"/>
              <a:t>. e</a:t>
            </a:r>
            <a:r>
              <a:rPr lang="pl-PL" sz="2000" dirty="0" smtClean="0"/>
              <a:t>)).</a:t>
            </a:r>
            <a:endParaRPr lang="pl-PL" sz="2000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11</a:t>
            </a:fld>
            <a:endParaRPr lang="pl-PL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91C7-3713-4C92-8351-F1FC01AA6BF0}" type="datetime1">
              <a:rPr lang="pl-PL" smtClean="0"/>
              <a:t>2019-05-08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41589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6"/>
          <p:cNvGrpSpPr/>
          <p:nvPr/>
        </p:nvGrpSpPr>
        <p:grpSpPr>
          <a:xfrm>
            <a:off x="0" y="332656"/>
            <a:ext cx="9144000" cy="1296144"/>
            <a:chOff x="0" y="188640"/>
            <a:chExt cx="9144000" cy="1656184"/>
          </a:xfrm>
        </p:grpSpPr>
        <p:sp>
          <p:nvSpPr>
            <p:cNvPr id="8" name="Prostokąt 7"/>
            <p:cNvSpPr/>
            <p:nvPr/>
          </p:nvSpPr>
          <p:spPr>
            <a:xfrm>
              <a:off x="0" y="188640"/>
              <a:ext cx="9144000" cy="1656184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1772816"/>
              <a:ext cx="9144000" cy="584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672" y="260648"/>
            <a:ext cx="8064896" cy="1512168"/>
          </a:xfrm>
        </p:spPr>
        <p:txBody>
          <a:bodyPr>
            <a:norm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pl-PL" sz="2000" b="1" dirty="0"/>
              <a:t>Dodatkowe wymagania w szkoleniu lotniczym (UPRT)</a:t>
            </a:r>
            <a: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pl-PL" sz="2800" b="1" dirty="0"/>
              <a:t>Szkolenie UPRT </a:t>
            </a:r>
            <a:endParaRPr lang="pl-PL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pic>
        <p:nvPicPr>
          <p:cNvPr id="17" name="Obraz 16" descr="Logo UL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08112" cy="947905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10856" y="1988840"/>
            <a:ext cx="8785129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200" b="1" dirty="0"/>
              <a:t>UPRT specyficzny dla danego typu </a:t>
            </a:r>
            <a:endParaRPr lang="pl-PL" sz="2200" b="1" dirty="0" smtClean="0"/>
          </a:p>
          <a:p>
            <a:pPr lvl="0" algn="just">
              <a:spcBef>
                <a:spcPts val="1200"/>
              </a:spcBef>
            </a:pPr>
            <a:r>
              <a:rPr lang="pl-PL" sz="2000" b="1" dirty="0" smtClean="0"/>
              <a:t>Szkolenie związane z typem  jest specyficzne </a:t>
            </a:r>
            <a:r>
              <a:rPr lang="pl-PL" sz="2000" b="1" dirty="0"/>
              <a:t>dla typu użytkowanego w operacjach (FCL.725.A lit. c) </a:t>
            </a:r>
            <a:r>
              <a:rPr lang="pl-PL" sz="2000" dirty="0" smtClean="0"/>
              <a:t> </a:t>
            </a:r>
            <a:r>
              <a:rPr lang="pl-PL" sz="2000" dirty="0"/>
              <a:t>odnosi się do elementów UPRT i ćwiczeń włączonych do kursów szkoleniowych do wydania uprawnienia na klasę lub typ zgodnie z częścią FCL lub podczas okresowego lub odświeżającego szkolenia dla określonej klasy lub typu samolotu. </a:t>
            </a:r>
          </a:p>
          <a:p>
            <a:pPr algn="just">
              <a:spcBef>
                <a:spcPts val="600"/>
              </a:spcBef>
            </a:pPr>
            <a:r>
              <a:rPr lang="pl-PL" sz="2000" b="1" dirty="0" smtClean="0"/>
              <a:t>Zakres szkolenia do wydania uprawnienia na klasę/typ</a:t>
            </a:r>
          </a:p>
          <a:p>
            <a:pPr algn="just"/>
            <a:r>
              <a:rPr lang="pl-PL" sz="2000" b="1" dirty="0" smtClean="0"/>
              <a:t>AMC2 </a:t>
            </a:r>
            <a:r>
              <a:rPr lang="pl-PL" sz="2000" b="1" dirty="0"/>
              <a:t>ORA.ATO.125 pkt la i lb, </a:t>
            </a:r>
            <a:r>
              <a:rPr lang="pl-PL" sz="2000" dirty="0" smtClean="0"/>
              <a:t>o </a:t>
            </a:r>
            <a:r>
              <a:rPr lang="pl-PL" sz="2000" dirty="0"/>
              <a:t>ile w danych dotyczących zgodności operacyjnej ustanowionych na podstawie załącznika I (część 21) </a:t>
            </a:r>
            <a:r>
              <a:rPr lang="pl-PL" sz="2000" dirty="0" smtClean="0"/>
              <a:t>rozporzą­dzenia </a:t>
            </a:r>
            <a:r>
              <a:rPr lang="pl-PL" sz="2000" dirty="0"/>
              <a:t>(UE) 748/2012 nie stwierdzono </a:t>
            </a:r>
            <a:r>
              <a:rPr lang="pl-PL" sz="2000" dirty="0" smtClean="0"/>
              <a:t>inaczej.</a:t>
            </a:r>
            <a:endParaRPr lang="pl-PL" sz="2800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91C7-3713-4C92-8351-F1FC01AA6BF0}" type="datetime1">
              <a:rPr lang="pl-PL" smtClean="0"/>
              <a:t>2019-05-08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88389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6"/>
          <p:cNvGrpSpPr/>
          <p:nvPr/>
        </p:nvGrpSpPr>
        <p:grpSpPr>
          <a:xfrm>
            <a:off x="0" y="332656"/>
            <a:ext cx="9144000" cy="1296144"/>
            <a:chOff x="0" y="188640"/>
            <a:chExt cx="9144000" cy="1656184"/>
          </a:xfrm>
        </p:grpSpPr>
        <p:sp>
          <p:nvSpPr>
            <p:cNvPr id="8" name="Prostokąt 7"/>
            <p:cNvSpPr/>
            <p:nvPr/>
          </p:nvSpPr>
          <p:spPr>
            <a:xfrm>
              <a:off x="0" y="188640"/>
              <a:ext cx="9144000" cy="1656184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1772816"/>
              <a:ext cx="9144000" cy="584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672" y="260648"/>
            <a:ext cx="8064896" cy="1512168"/>
          </a:xfrm>
        </p:spPr>
        <p:txBody>
          <a:bodyPr>
            <a:norm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pl-PL" sz="2000" b="1" dirty="0"/>
              <a:t>Dodatkowe wymagania w szkoleniu lotniczym (UPRT)</a:t>
            </a:r>
            <a: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pl-PL" sz="2800" b="1" dirty="0"/>
              <a:t>Szkolenie UPRT </a:t>
            </a:r>
            <a:endParaRPr lang="pl-PL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pic>
        <p:nvPicPr>
          <p:cNvPr id="17" name="Obraz 16" descr="Logo UL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08112" cy="947905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10856" y="1988840"/>
            <a:ext cx="878512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Program szkolenia</a:t>
            </a:r>
          </a:p>
          <a:p>
            <a:r>
              <a:rPr lang="pl-PL" sz="2000" b="1" dirty="0" smtClean="0"/>
              <a:t>Programy </a:t>
            </a:r>
            <a:r>
              <a:rPr lang="pl-PL" sz="2000" b="1" dirty="0"/>
              <a:t>szkolenia UPRT  (na postawie doc. 10011) powinien skupiać się na określeniu trzech odrębnych obszarów/ celów</a:t>
            </a:r>
            <a:r>
              <a:rPr lang="pl-PL" sz="2000" b="1" dirty="0" smtClean="0"/>
              <a:t>:</a:t>
            </a:r>
          </a:p>
          <a:p>
            <a:endParaRPr lang="pl-PL" sz="2000" b="1" dirty="0" smtClean="0"/>
          </a:p>
          <a:p>
            <a:pPr marL="457200" indent="-457200">
              <a:buAutoNum type="alphaLcParenR"/>
            </a:pPr>
            <a:r>
              <a:rPr lang="pl-PL" sz="2000" dirty="0" smtClean="0"/>
              <a:t>zwiększona </a:t>
            </a:r>
            <a:r>
              <a:rPr lang="pl-PL" sz="2000" dirty="0"/>
              <a:t>świadomość – potencjalnych zagrożeń </a:t>
            </a:r>
            <a:endParaRPr lang="pl-PL" sz="2000" dirty="0" smtClean="0"/>
          </a:p>
          <a:p>
            <a:r>
              <a:rPr lang="pl-PL" sz="2000" dirty="0" smtClean="0"/>
              <a:t>wynikających </a:t>
            </a:r>
            <a:r>
              <a:rPr lang="pl-PL" sz="2000" dirty="0"/>
              <a:t>ze zdarzeń</a:t>
            </a:r>
            <a:r>
              <a:rPr lang="pl-PL" sz="2000" dirty="0" smtClean="0"/>
              <a:t>, warunków </a:t>
            </a:r>
            <a:r>
              <a:rPr lang="pl-PL" sz="2000" dirty="0"/>
              <a:t>lub sytuacji;</a:t>
            </a:r>
          </a:p>
          <a:p>
            <a:r>
              <a:rPr lang="pl-PL" sz="2000" dirty="0"/>
              <a:t>b) skuteczne unikanie – na wczesnym etapie </a:t>
            </a:r>
            <a:r>
              <a:rPr lang="pl-PL" sz="2000" dirty="0" smtClean="0"/>
              <a:t>                             Zapobieganie</a:t>
            </a:r>
          </a:p>
          <a:p>
            <a:r>
              <a:rPr lang="pl-PL" sz="2000" dirty="0" smtClean="0"/>
              <a:t>wystąpienia wskazówek o </a:t>
            </a:r>
            <a:r>
              <a:rPr lang="pl-PL" sz="2000" dirty="0"/>
              <a:t>warunkach mogących </a:t>
            </a:r>
            <a:endParaRPr lang="pl-PL" sz="2000" dirty="0" smtClean="0"/>
          </a:p>
          <a:p>
            <a:r>
              <a:rPr lang="pl-PL" sz="2000" dirty="0" smtClean="0"/>
              <a:t>powodować </a:t>
            </a:r>
            <a:r>
              <a:rPr lang="pl-PL" sz="2000" dirty="0"/>
              <a:t>sytuacje krytyczne; oraz</a:t>
            </a:r>
          </a:p>
          <a:p>
            <a:endParaRPr lang="pl-PL" sz="2000" dirty="0" smtClean="0"/>
          </a:p>
          <a:p>
            <a:r>
              <a:rPr lang="pl-PL" sz="2000" dirty="0" smtClean="0"/>
              <a:t>c</a:t>
            </a:r>
            <a:r>
              <a:rPr lang="pl-PL" sz="2000" dirty="0"/>
              <a:t>) skuteczne i terminowe wyprowadzenie – z sytuacji krytycznej w celu</a:t>
            </a:r>
          </a:p>
          <a:p>
            <a:r>
              <a:rPr lang="pl-PL" sz="2000" dirty="0"/>
              <a:t>przywrócenia samolotu do bezpiecznych parametrów lotu</a:t>
            </a:r>
            <a:r>
              <a:rPr lang="pl-PL" dirty="0"/>
              <a:t>.</a:t>
            </a:r>
          </a:p>
          <a:p>
            <a:r>
              <a:rPr lang="pl-PL" b="1" dirty="0"/>
              <a:t> </a:t>
            </a:r>
            <a:endParaRPr lang="pl-PL" dirty="0"/>
          </a:p>
          <a:p>
            <a:endParaRPr lang="pl-PL" b="1" dirty="0" smtClean="0"/>
          </a:p>
          <a:p>
            <a:endParaRPr lang="pl-PL" b="1" dirty="0"/>
          </a:p>
          <a:p>
            <a:endParaRPr lang="pl-PL" sz="2800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91C7-3713-4C92-8351-F1FC01AA6BF0}" type="datetime1">
              <a:rPr lang="pl-PL" smtClean="0"/>
              <a:t>2019-05-08</a:t>
            </a:fld>
            <a:endParaRPr lang="pl-PL"/>
          </a:p>
        </p:txBody>
      </p:sp>
      <p:sp>
        <p:nvSpPr>
          <p:cNvPr id="19" name="Nawias klamrowy zamykający 18"/>
          <p:cNvSpPr/>
          <p:nvPr/>
        </p:nvSpPr>
        <p:spPr>
          <a:xfrm>
            <a:off x="6019800" y="3385195"/>
            <a:ext cx="360040" cy="158417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55950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6"/>
          <p:cNvGrpSpPr/>
          <p:nvPr/>
        </p:nvGrpSpPr>
        <p:grpSpPr>
          <a:xfrm>
            <a:off x="35496" y="163984"/>
            <a:ext cx="9144000" cy="1293420"/>
            <a:chOff x="0" y="188640"/>
            <a:chExt cx="9144000" cy="1656184"/>
          </a:xfrm>
        </p:grpSpPr>
        <p:sp>
          <p:nvSpPr>
            <p:cNvPr id="8" name="Prostokąt 7"/>
            <p:cNvSpPr/>
            <p:nvPr/>
          </p:nvSpPr>
          <p:spPr>
            <a:xfrm>
              <a:off x="0" y="188640"/>
              <a:ext cx="9144000" cy="1656184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1772816"/>
              <a:ext cx="9144000" cy="7200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672" y="335380"/>
            <a:ext cx="8064896" cy="1005388"/>
          </a:xfrm>
        </p:spPr>
        <p:txBody>
          <a:bodyPr>
            <a:no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pl-PL" sz="2000" b="1" dirty="0"/>
              <a:t>Dodatkowe wymagania w szkoleniu lotniczym (UPRT)</a:t>
            </a:r>
            <a:r>
              <a:rPr lang="pl-P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pl-P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pl-PL" sz="2800" b="1" dirty="0"/>
              <a:t>Szkolenie UPRT </a:t>
            </a:r>
            <a:endParaRPr lang="pl-P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pic>
        <p:nvPicPr>
          <p:cNvPr id="7" name="Obraz 6" descr="Logo UL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35380"/>
            <a:ext cx="1008112" cy="947905"/>
          </a:xfrm>
          <a:prstGeom prst="rect">
            <a:avLst/>
          </a:prstGeom>
        </p:spPr>
      </p:pic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Urząd Lotnictwa Cywilnego 2017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14</a:t>
            </a:fld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C18C-F18E-4968-B4B7-8C7B24A390A7}" type="datetime1">
              <a:rPr lang="pl-PL" smtClean="0"/>
              <a:t>2019-05-08</a:t>
            </a:fld>
            <a:endParaRPr lang="pl-PL" dirty="0"/>
          </a:p>
        </p:txBody>
      </p:sp>
      <p:pic>
        <p:nvPicPr>
          <p:cNvPr id="12" name="irc_mi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4206" y="1988840"/>
            <a:ext cx="7165204" cy="40767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138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6"/>
          <p:cNvGrpSpPr/>
          <p:nvPr/>
        </p:nvGrpSpPr>
        <p:grpSpPr>
          <a:xfrm>
            <a:off x="0" y="332656"/>
            <a:ext cx="9144000" cy="1296144"/>
            <a:chOff x="0" y="188640"/>
            <a:chExt cx="9144000" cy="1656184"/>
          </a:xfrm>
        </p:grpSpPr>
        <p:sp>
          <p:nvSpPr>
            <p:cNvPr id="8" name="Prostokąt 7"/>
            <p:cNvSpPr/>
            <p:nvPr/>
          </p:nvSpPr>
          <p:spPr>
            <a:xfrm>
              <a:off x="0" y="188640"/>
              <a:ext cx="9144000" cy="1656184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1772816"/>
              <a:ext cx="9144000" cy="584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672" y="260648"/>
            <a:ext cx="8064896" cy="1512168"/>
          </a:xfrm>
        </p:spPr>
        <p:txBody>
          <a:bodyPr>
            <a:normAutofit/>
          </a:bodyPr>
          <a:lstStyle/>
          <a:p>
            <a:pPr algn="l"/>
            <a:r>
              <a:rPr lang="pl-PL" sz="2000" b="1" dirty="0"/>
              <a:t>Dodatkowe wymagania w szkoleniu lotniczym (UPRT)</a:t>
            </a:r>
            <a: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pl-PL" sz="2400" b="1" dirty="0"/>
              <a:t>Ważne daty wprowadzenia UPRT</a:t>
            </a:r>
            <a:endParaRPr lang="pl-PL" sz="2400" dirty="0"/>
          </a:p>
        </p:txBody>
      </p:sp>
      <p:pic>
        <p:nvPicPr>
          <p:cNvPr id="17" name="Obraz 16" descr="Logo UL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08112" cy="947905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323528" y="1988840"/>
            <a:ext cx="867245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/>
            </a:endParaRPr>
          </a:p>
          <a:p>
            <a:r>
              <a:rPr lang="pl-PL" sz="2200" b="1" i="1" dirty="0" smtClean="0"/>
              <a:t>Artykuł 2</a:t>
            </a:r>
            <a:r>
              <a:rPr lang="pl-PL" sz="2200" i="1" dirty="0" smtClean="0"/>
              <a:t> </a:t>
            </a:r>
          </a:p>
          <a:p>
            <a:pPr algn="just"/>
            <a:r>
              <a:rPr lang="pl-PL" sz="2200" dirty="0" smtClean="0"/>
              <a:t>Rozporządzenie (UE) 2018/1974 weszło w życie dwudziestego dnia po jego opublikowaniu w Dzienniku Urzędowym Unii Europejskiej 20.12.2018  tj. 09.01.2019 </a:t>
            </a:r>
          </a:p>
          <a:p>
            <a:endParaRPr lang="pl-PL" sz="2200" dirty="0"/>
          </a:p>
          <a:p>
            <a:r>
              <a:rPr lang="pl-PL" sz="2200" dirty="0" smtClean="0"/>
              <a:t>Jednakże:</a:t>
            </a:r>
            <a:endParaRPr lang="pl-PL" sz="2200" dirty="0"/>
          </a:p>
          <a:p>
            <a:pPr marL="342900" indent="-342900">
              <a:buAutoNum type="alphaLcParenR"/>
            </a:pPr>
            <a:r>
              <a:rPr lang="pl-PL" sz="2200" b="1" dirty="0" smtClean="0"/>
              <a:t>art</a:t>
            </a:r>
            <a:r>
              <a:rPr lang="pl-PL" sz="2200" b="1" dirty="0"/>
              <a:t>. 1 ust. 1 stosuje się od dnia 20 grudnia 2019 r</a:t>
            </a:r>
            <a:r>
              <a:rPr lang="pl-PL" sz="2200" b="1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pl-PL" dirty="0" smtClean="0"/>
              <a:t>. </a:t>
            </a:r>
            <a:endParaRPr lang="pl-PL" dirty="0"/>
          </a:p>
          <a:p>
            <a:endParaRPr lang="pl-PL" sz="2800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15</a:t>
            </a:fld>
            <a:endParaRPr lang="pl-PL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91C7-3713-4C92-8351-F1FC01AA6BF0}" type="datetime1">
              <a:rPr lang="pl-PL" smtClean="0"/>
              <a:t>2019-05-08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29964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6"/>
          <p:cNvGrpSpPr/>
          <p:nvPr/>
        </p:nvGrpSpPr>
        <p:grpSpPr>
          <a:xfrm>
            <a:off x="0" y="332656"/>
            <a:ext cx="9144000" cy="1296144"/>
            <a:chOff x="0" y="188640"/>
            <a:chExt cx="9144000" cy="1656184"/>
          </a:xfrm>
        </p:grpSpPr>
        <p:sp>
          <p:nvSpPr>
            <p:cNvPr id="8" name="Prostokąt 7"/>
            <p:cNvSpPr/>
            <p:nvPr/>
          </p:nvSpPr>
          <p:spPr>
            <a:xfrm>
              <a:off x="0" y="188640"/>
              <a:ext cx="9144000" cy="1656184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1772816"/>
              <a:ext cx="9144000" cy="584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672" y="260648"/>
            <a:ext cx="8064896" cy="1512168"/>
          </a:xfrm>
        </p:spPr>
        <p:txBody>
          <a:bodyPr>
            <a:norm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pl-PL" sz="2000" b="1" dirty="0"/>
              <a:t>Dodatkowe wymagania w szkoleniu lotniczym (UPRT)</a:t>
            </a:r>
            <a: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pl-PL" sz="2800" b="1" dirty="0"/>
              <a:t>Ważne daty wprowadzenia UPRT</a:t>
            </a:r>
            <a:endParaRPr lang="pl-PL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pic>
        <p:nvPicPr>
          <p:cNvPr id="17" name="Obraz 16" descr="Logo UL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08112" cy="947905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10856" y="1988840"/>
            <a:ext cx="8785129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pl-PL" sz="2400" dirty="0" smtClean="0"/>
              <a:t>Przepisy przejściowe </a:t>
            </a:r>
            <a:r>
              <a:rPr lang="pl-PL" sz="2400" b="1" dirty="0"/>
              <a:t>art. 1 ust 2</a:t>
            </a:r>
          </a:p>
          <a:p>
            <a:pPr algn="just">
              <a:spcBef>
                <a:spcPts val="600"/>
              </a:spcBef>
            </a:pPr>
            <a:r>
              <a:rPr lang="pl-PL" sz="2000" dirty="0"/>
              <a:t>W przypadku </a:t>
            </a:r>
            <a:r>
              <a:rPr lang="pl-PL" sz="2000" u="sng" dirty="0"/>
              <a:t>szkoleń</a:t>
            </a:r>
            <a:r>
              <a:rPr lang="pl-PL" sz="2000" dirty="0"/>
              <a:t>, o których mowa w ust. 1, </a:t>
            </a:r>
            <a:r>
              <a:rPr lang="pl-PL" sz="2000" u="sng" dirty="0"/>
              <a:t>rozpoczętych przed dniem 20 grudnia 2019 r</a:t>
            </a:r>
            <a:r>
              <a:rPr lang="pl-PL" sz="2000" dirty="0"/>
              <a:t>. w zatwierdzonym ośrodku szkolenia, szkolenie w zakresie zapobiegania sytuacjom krytycznym i wyprowadzania samolotu z takich sytuacji </a:t>
            </a:r>
            <a:r>
              <a:rPr lang="pl-PL" sz="2000" u="sng" dirty="0"/>
              <a:t>nie jest obowiązkowe</a:t>
            </a:r>
            <a:r>
              <a:rPr lang="pl-PL" sz="2000" dirty="0"/>
              <a:t>, pod warunkiem że:</a:t>
            </a:r>
          </a:p>
          <a:p>
            <a:pPr algn="just">
              <a:spcBef>
                <a:spcPts val="600"/>
              </a:spcBef>
            </a:pPr>
            <a:r>
              <a:rPr lang="pl-PL" sz="2000" dirty="0"/>
              <a:t>a) </a:t>
            </a:r>
            <a:r>
              <a:rPr lang="pl-PL" sz="2000" u="sng" dirty="0"/>
              <a:t>szkolenie na CPL(A), ATP(A) lub MPL </a:t>
            </a:r>
            <a:r>
              <a:rPr lang="pl-PL" sz="2000" dirty="0"/>
              <a:t>jest realizowane zgodnie z pozostałymi wymogami załącznika I (część FCL), a egzamin praktyczny zostanie przeprowadzony zgodnie z pkt FCL.320 (CPL), FCL.620 (IR) lub FCL.415.A (MPL) załącznika I (część FCL) i najpóźniej </a:t>
            </a:r>
            <a:r>
              <a:rPr lang="pl-PL" sz="2000" b="1" dirty="0"/>
              <a:t>do dnia 20 grudnia 2021 r</a:t>
            </a:r>
            <a:r>
              <a:rPr lang="pl-PL" sz="2000" dirty="0"/>
              <a:t>.; lub</a:t>
            </a:r>
          </a:p>
          <a:p>
            <a:pPr algn="just">
              <a:spcBef>
                <a:spcPts val="600"/>
              </a:spcBef>
            </a:pPr>
            <a:r>
              <a:rPr lang="pl-PL" sz="2000" dirty="0"/>
              <a:t>b) </a:t>
            </a:r>
            <a:r>
              <a:rPr lang="pl-PL" sz="2000" u="sng" dirty="0"/>
              <a:t>szkolenie w zakresie uprawnień na typ </a:t>
            </a:r>
            <a:r>
              <a:rPr lang="pl-PL" sz="2000" dirty="0"/>
              <a:t>jest realizowane zgodnie z pozostałymi wymogami załącznika I (część FCL), a egzamin praktyczny zostanie przeprowadzony zgodnie z akapitem drugim lit. c) FCL.725 załącznika I (część FCL) do niniejszego rozporządzenia i najpóźniej </a:t>
            </a:r>
            <a:r>
              <a:rPr lang="pl-PL" sz="2000" b="1" dirty="0"/>
              <a:t>do dnia 20 grudnia 2021 </a:t>
            </a:r>
            <a:r>
              <a:rPr lang="pl-PL" sz="2000" b="1" dirty="0" smtClean="0"/>
              <a:t>r.</a:t>
            </a:r>
            <a:endParaRPr lang="pl-PL" sz="2000" b="1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16</a:t>
            </a:fld>
            <a:endParaRPr lang="pl-PL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91C7-3713-4C92-8351-F1FC01AA6BF0}" type="datetime1">
              <a:rPr lang="pl-PL" smtClean="0"/>
              <a:t>2019-05-08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65000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6"/>
          <p:cNvGrpSpPr/>
          <p:nvPr/>
        </p:nvGrpSpPr>
        <p:grpSpPr>
          <a:xfrm>
            <a:off x="0" y="332656"/>
            <a:ext cx="9144000" cy="1296144"/>
            <a:chOff x="0" y="188640"/>
            <a:chExt cx="9144000" cy="1656184"/>
          </a:xfrm>
        </p:grpSpPr>
        <p:sp>
          <p:nvSpPr>
            <p:cNvPr id="8" name="Prostokąt 7"/>
            <p:cNvSpPr/>
            <p:nvPr/>
          </p:nvSpPr>
          <p:spPr>
            <a:xfrm>
              <a:off x="0" y="188640"/>
              <a:ext cx="9144000" cy="1656184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1772816"/>
              <a:ext cx="9144000" cy="584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672" y="260648"/>
            <a:ext cx="8064896" cy="1512168"/>
          </a:xfrm>
        </p:spPr>
        <p:txBody>
          <a:bodyPr>
            <a:norm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pl-PL" sz="2000" b="1" dirty="0"/>
              <a:t>Dodatkowe wymagania w szkoleniu lotniczym (UPRT)</a:t>
            </a:r>
            <a: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pl-PL" sz="2800" b="1" dirty="0"/>
              <a:t>Ważne daty wprowadzenia UPRT</a:t>
            </a:r>
            <a:endParaRPr lang="pl-PL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pic>
        <p:nvPicPr>
          <p:cNvPr id="17" name="Obraz 16" descr="Logo UL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08112" cy="947905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10856" y="1988840"/>
            <a:ext cx="878512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Przepisy </a:t>
            </a:r>
            <a:r>
              <a:rPr lang="pl-PL" sz="2400" dirty="0" smtClean="0"/>
              <a:t>przejściowe - cd </a:t>
            </a:r>
          </a:p>
          <a:p>
            <a:r>
              <a:rPr lang="pl-PL" sz="2000" b="1" dirty="0" smtClean="0"/>
              <a:t> FCL.900 lit. b) </a:t>
            </a:r>
            <a:r>
              <a:rPr lang="pl-PL" sz="2000" b="1" dirty="0" err="1" smtClean="0"/>
              <a:t>ppkt</a:t>
            </a:r>
            <a:r>
              <a:rPr lang="pl-PL" sz="2000" b="1" dirty="0" smtClean="0"/>
              <a:t> 1 otrzymuje brzmienie</a:t>
            </a:r>
            <a:r>
              <a:rPr lang="pl-PL" sz="2000" dirty="0" smtClean="0"/>
              <a:t>:</a:t>
            </a:r>
          </a:p>
          <a:p>
            <a:pPr algn="just">
              <a:spcBef>
                <a:spcPts val="600"/>
              </a:spcBef>
            </a:pPr>
            <a:r>
              <a:rPr lang="pl-PL" sz="2000" dirty="0" smtClean="0"/>
              <a:t>„1) Jeżeli spełnienie wymagań określonych w niniejszej </a:t>
            </a:r>
            <a:r>
              <a:rPr lang="pl-PL" sz="2000" dirty="0" err="1" smtClean="0"/>
              <a:t>podczęści</a:t>
            </a:r>
            <a:r>
              <a:rPr lang="pl-PL" sz="2000" dirty="0" smtClean="0"/>
              <a:t> nie jest możliwe, </a:t>
            </a:r>
            <a:r>
              <a:rPr lang="pl-PL" sz="2000" u="sng" dirty="0" smtClean="0"/>
              <a:t>właściwy organ może wydać specjalny certyfikat, przyznający uprawnienia do prowadzenia szkolenia w locie, w przypadku wprowadzenia</a:t>
            </a:r>
            <a:r>
              <a:rPr lang="pl-PL" sz="2000" dirty="0" smtClean="0"/>
              <a:t>:</a:t>
            </a:r>
          </a:p>
          <a:p>
            <a:pPr algn="just">
              <a:spcBef>
                <a:spcPts val="600"/>
              </a:spcBef>
            </a:pPr>
            <a:r>
              <a:rPr lang="pl-PL" sz="2000" dirty="0" smtClean="0"/>
              <a:t>(</a:t>
            </a:r>
            <a:r>
              <a:rPr lang="pl-PL" sz="2000" dirty="0"/>
              <a:t>i) statków powietrznych nowych w danych państwach członkowskich lub flotach operatorów; lub</a:t>
            </a:r>
          </a:p>
          <a:p>
            <a:pPr algn="just">
              <a:spcBef>
                <a:spcPts val="600"/>
              </a:spcBef>
            </a:pPr>
            <a:r>
              <a:rPr lang="pl-PL" sz="2000" dirty="0"/>
              <a:t>(ii</a:t>
            </a:r>
            <a:r>
              <a:rPr lang="pl-PL" sz="2000" u="sng" dirty="0"/>
              <a:t>) nowych kursów szkoleniowych określonych w niniejszym załączniku (część FCL)</a:t>
            </a:r>
            <a:r>
              <a:rPr lang="pl-PL" sz="2000" dirty="0"/>
              <a:t>.</a:t>
            </a:r>
          </a:p>
          <a:p>
            <a:pPr algn="just">
              <a:spcBef>
                <a:spcPts val="600"/>
              </a:spcBef>
            </a:pPr>
            <a:r>
              <a:rPr lang="pl-PL" sz="2000" dirty="0"/>
              <a:t>Certyfikaty takie ograniczają się do szkoleń w locie niezbędnych do wprowadzenia nowego typu statku powietrznego do eksploatacji lub </a:t>
            </a:r>
            <a:r>
              <a:rPr lang="pl-PL" sz="2000" u="sng" dirty="0"/>
              <a:t>wprowadzenia nowego szkolenia</a:t>
            </a:r>
            <a:r>
              <a:rPr lang="pl-PL" sz="2000" dirty="0"/>
              <a:t>, a </a:t>
            </a:r>
            <a:r>
              <a:rPr lang="pl-PL" sz="2000" u="sng" dirty="0"/>
              <a:t>okres ich ważności w żadnym przypadku nie może przekroczyć 1 roku.”</a:t>
            </a:r>
            <a:r>
              <a:rPr lang="pl-PL" u="sng" dirty="0"/>
              <a:t>;</a:t>
            </a:r>
          </a:p>
          <a:p>
            <a:endParaRPr lang="pl-PL" sz="2800" u="sng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17</a:t>
            </a:fld>
            <a:endParaRPr lang="pl-PL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91C7-3713-4C92-8351-F1FC01AA6BF0}" type="datetime1">
              <a:rPr lang="pl-PL" smtClean="0"/>
              <a:t>2019-05-08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48917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6"/>
          <p:cNvGrpSpPr/>
          <p:nvPr/>
        </p:nvGrpSpPr>
        <p:grpSpPr>
          <a:xfrm>
            <a:off x="0" y="332656"/>
            <a:ext cx="9144000" cy="1296144"/>
            <a:chOff x="0" y="188640"/>
            <a:chExt cx="9144000" cy="1656184"/>
          </a:xfrm>
        </p:grpSpPr>
        <p:sp>
          <p:nvSpPr>
            <p:cNvPr id="8" name="Prostokąt 7"/>
            <p:cNvSpPr/>
            <p:nvPr/>
          </p:nvSpPr>
          <p:spPr>
            <a:xfrm>
              <a:off x="0" y="188640"/>
              <a:ext cx="9144000" cy="1656184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1772816"/>
              <a:ext cx="9144000" cy="584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672" y="260648"/>
            <a:ext cx="8064896" cy="1512168"/>
          </a:xfrm>
        </p:spPr>
        <p:txBody>
          <a:bodyPr>
            <a:normAutofit/>
          </a:bodyPr>
          <a:lstStyle/>
          <a:p>
            <a:pPr algn="l"/>
            <a:r>
              <a:rPr lang="pl-PL" sz="2000" b="1" dirty="0"/>
              <a:t>Dodatkowe wymagania w szkoleniu lotniczym (UPRT)</a:t>
            </a:r>
            <a: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pl-PL" sz="2700" b="1" dirty="0"/>
              <a:t>Wprowadzenie szkolenia UPRT w ATO </a:t>
            </a:r>
            <a:endParaRPr lang="pl-PL" sz="2700" dirty="0"/>
          </a:p>
        </p:txBody>
      </p:sp>
      <p:pic>
        <p:nvPicPr>
          <p:cNvPr id="17" name="Obraz 16" descr="Logo UL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08112" cy="947905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10856" y="1988840"/>
            <a:ext cx="878512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200" b="1" dirty="0"/>
              <a:t>Organizacje ATO przed 20 grudnia 2019 r, </a:t>
            </a:r>
            <a:r>
              <a:rPr lang="pl-PL" sz="2200" b="1" dirty="0" err="1"/>
              <a:t>tj</a:t>
            </a:r>
            <a:r>
              <a:rPr lang="pl-PL" sz="2200" b="1" dirty="0"/>
              <a:t> </a:t>
            </a:r>
            <a:r>
              <a:rPr lang="pl-PL" sz="2200" b="1" dirty="0" smtClean="0"/>
              <a:t>przed rozpoczęciem </a:t>
            </a:r>
            <a:r>
              <a:rPr lang="pl-PL" sz="2200" b="1" dirty="0"/>
              <a:t>szkolenia do licencji </a:t>
            </a:r>
            <a:r>
              <a:rPr lang="pl-PL" sz="2200" b="1" dirty="0" smtClean="0"/>
              <a:t>CPL, zintegrowanych CPL/IR/ME i ATPL z uwzględnieniem </a:t>
            </a:r>
            <a:r>
              <a:rPr lang="pl-PL" sz="2200" b="1" dirty="0"/>
              <a:t>szkolenia UPRT, powinny</a:t>
            </a:r>
            <a:r>
              <a:rPr lang="pl-PL" b="1" dirty="0"/>
              <a:t>:</a:t>
            </a:r>
            <a:endParaRPr lang="pl-PL" dirty="0"/>
          </a:p>
          <a:p>
            <a:pPr algn="just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  </a:t>
            </a:r>
            <a:r>
              <a:rPr lang="pl-PL" sz="2000" b="1" dirty="0" smtClean="0"/>
              <a:t>dostosować </a:t>
            </a:r>
            <a:r>
              <a:rPr lang="pl-PL" sz="2000" b="1" dirty="0"/>
              <a:t>programy szkolenia do obowiązujących wymagań</a:t>
            </a:r>
            <a:r>
              <a:rPr lang="pl-PL" b="1" dirty="0"/>
              <a:t>,</a:t>
            </a:r>
            <a:endParaRPr lang="pl-PL" sz="2800" dirty="0" smtClean="0"/>
          </a:p>
          <a:p>
            <a:pPr algn="just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  </a:t>
            </a:r>
            <a:r>
              <a:rPr lang="pl-PL" sz="2000" b="1" dirty="0" smtClean="0"/>
              <a:t>przygotować </a:t>
            </a:r>
            <a:r>
              <a:rPr lang="pl-PL" sz="2000" b="1" dirty="0"/>
              <a:t>kadrę instruktorską (weryfikacja wiedzy i umiejętności w zakresie UPRT, szkolenia zapoznawcze zgodnie z posiadaną instrukcją Operacyjną,</a:t>
            </a:r>
            <a:endParaRPr lang="pl-PL" sz="2000" dirty="0"/>
          </a:p>
          <a:p>
            <a:pPr algn="just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  </a:t>
            </a:r>
            <a:r>
              <a:rPr lang="pl-PL" sz="2000" b="1" dirty="0" smtClean="0"/>
              <a:t>zweryfikować </a:t>
            </a:r>
            <a:r>
              <a:rPr lang="pl-PL" sz="2000" b="1" dirty="0"/>
              <a:t>samoloty planowane do użycia w szkoleniu </a:t>
            </a:r>
            <a:r>
              <a:rPr lang="pl-PL" sz="2000" b="1" dirty="0" smtClean="0"/>
              <a:t>UPRT,</a:t>
            </a:r>
            <a:endParaRPr lang="pl-PL" sz="2000" dirty="0"/>
          </a:p>
          <a:p>
            <a:pPr algn="just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  </a:t>
            </a:r>
            <a:r>
              <a:rPr lang="pl-PL" sz="2000" b="1" dirty="0" smtClean="0"/>
              <a:t>dokonać </a:t>
            </a:r>
            <a:r>
              <a:rPr lang="pl-PL" sz="2000" b="1" dirty="0"/>
              <a:t>oceny </a:t>
            </a:r>
            <a:r>
              <a:rPr lang="pl-PL" sz="2000" b="1" dirty="0" smtClean="0"/>
              <a:t>ryzyka.</a:t>
            </a:r>
            <a:endParaRPr lang="pl-PL" sz="2000" dirty="0" smtClean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18</a:t>
            </a:fld>
            <a:endParaRPr lang="pl-PL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91C7-3713-4C92-8351-F1FC01AA6BF0}" type="datetime1">
              <a:rPr lang="pl-PL" smtClean="0"/>
              <a:t>2019-05-08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23859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6"/>
          <p:cNvGrpSpPr/>
          <p:nvPr/>
        </p:nvGrpSpPr>
        <p:grpSpPr>
          <a:xfrm>
            <a:off x="0" y="332656"/>
            <a:ext cx="9144000" cy="1296144"/>
            <a:chOff x="0" y="188640"/>
            <a:chExt cx="9144000" cy="1656184"/>
          </a:xfrm>
        </p:grpSpPr>
        <p:sp>
          <p:nvSpPr>
            <p:cNvPr id="8" name="Prostokąt 7"/>
            <p:cNvSpPr/>
            <p:nvPr/>
          </p:nvSpPr>
          <p:spPr>
            <a:xfrm>
              <a:off x="0" y="188640"/>
              <a:ext cx="9144000" cy="1656184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1772816"/>
              <a:ext cx="9144000" cy="584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672" y="260648"/>
            <a:ext cx="8064896" cy="1512168"/>
          </a:xfrm>
        </p:spPr>
        <p:txBody>
          <a:bodyPr>
            <a:normAutofit/>
          </a:bodyPr>
          <a:lstStyle/>
          <a:p>
            <a:pPr algn="l"/>
            <a:r>
              <a:rPr lang="pl-PL" sz="2000" b="1" dirty="0"/>
              <a:t>Dodatkowe wymagania w szkoleniu lotniczym (UPRT)</a:t>
            </a:r>
            <a: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pl-PL" sz="2700" b="1" dirty="0"/>
              <a:t>Wprowadzenie szkolenia UPRT w ATO </a:t>
            </a:r>
            <a:endParaRPr lang="pl-PL" sz="2700" dirty="0"/>
          </a:p>
        </p:txBody>
      </p:sp>
      <p:pic>
        <p:nvPicPr>
          <p:cNvPr id="17" name="Obraz 16" descr="Logo UL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08112" cy="947905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10856" y="1988840"/>
            <a:ext cx="8785129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/>
              <a:t>Programy szkolenia</a:t>
            </a:r>
            <a:endParaRPr lang="pl-PL" sz="2200" dirty="0"/>
          </a:p>
          <a:p>
            <a:endParaRPr lang="pl-PL" b="1" dirty="0" smtClean="0"/>
          </a:p>
          <a:p>
            <a:pPr algn="just"/>
            <a:r>
              <a:rPr lang="pl-PL" sz="2000" b="1" dirty="0" smtClean="0"/>
              <a:t>Organizacje </a:t>
            </a:r>
            <a:r>
              <a:rPr lang="pl-PL" sz="2000" b="1" dirty="0"/>
              <a:t>szkolenia powinny dostosować swoje programy szkolenia do wymagań rozporządzenia (UE) nr 2018/1974 w zakresie: </a:t>
            </a:r>
            <a:endParaRPr lang="pl-PL" sz="2000" dirty="0"/>
          </a:p>
          <a:p>
            <a:pPr algn="just">
              <a:spcBef>
                <a:spcPts val="600"/>
              </a:spcBef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  </a:t>
            </a:r>
            <a:r>
              <a:rPr lang="pl-PL" sz="2000" b="1" dirty="0" smtClean="0"/>
              <a:t>szkolenia </a:t>
            </a:r>
            <a:r>
              <a:rPr lang="pl-PL" sz="2000" b="1" dirty="0"/>
              <a:t>podstawowego UPRT wg AMC2 do Dodatku 3; AMC1 do Dodatku5 -do modułowych CPL(A) i zintegrowanych CPL(A)/IR/ME, </a:t>
            </a:r>
            <a:endParaRPr lang="pl-PL" sz="2000" dirty="0"/>
          </a:p>
          <a:p>
            <a:pPr algn="just">
              <a:spcBef>
                <a:spcPts val="600"/>
              </a:spcBef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  </a:t>
            </a:r>
            <a:r>
              <a:rPr lang="pl-PL" sz="2000" b="1" dirty="0" smtClean="0"/>
              <a:t>szkolenia </a:t>
            </a:r>
            <a:r>
              <a:rPr lang="pl-PL" sz="2000" b="1" dirty="0"/>
              <a:t>podstawowego i zaawansowanego UPRT  wg AMC1 FCL.745.A i GM1 FCL.745.A -do zintegrowanego ATPL(A)</a:t>
            </a:r>
            <a:endParaRPr lang="pl-PL" sz="2000" dirty="0"/>
          </a:p>
          <a:p>
            <a:pPr algn="just">
              <a:spcBef>
                <a:spcPts val="600"/>
              </a:spcBef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  </a:t>
            </a:r>
            <a:r>
              <a:rPr lang="pl-PL" sz="2000" b="1" dirty="0" smtClean="0"/>
              <a:t>szkolenia </a:t>
            </a:r>
            <a:r>
              <a:rPr lang="pl-PL" sz="2000" b="1" dirty="0"/>
              <a:t>UPRT specyficznego dla typu użytkowanego w operacjach wg AMC2 ORA.ATO.125 pkt la i lb - do programów na typ/klasę statku powietrznego</a:t>
            </a:r>
            <a:r>
              <a:rPr lang="pl-PL" sz="2000" b="1" dirty="0" smtClean="0"/>
              <a:t>,</a:t>
            </a:r>
          </a:p>
          <a:p>
            <a:pPr algn="just"/>
            <a:endParaRPr lang="pl-PL" sz="2000" b="1" u="sng" dirty="0" smtClean="0"/>
          </a:p>
          <a:p>
            <a:pPr algn="just"/>
            <a:r>
              <a:rPr lang="pl-PL" sz="2000" b="1" u="sng" dirty="0" smtClean="0"/>
              <a:t>najszybciej </a:t>
            </a:r>
            <a:r>
              <a:rPr lang="pl-PL" sz="2000" b="1" u="sng" dirty="0"/>
              <a:t>jak to możliwe zgłaszając zmiany niezatwierdzane do programów </a:t>
            </a:r>
            <a:r>
              <a:rPr lang="pl-PL" sz="2000" b="1" dirty="0"/>
              <a:t>jako zmiany niezatwierdzane przez Prezesa ULC.</a:t>
            </a:r>
            <a:endParaRPr lang="pl-PL" sz="2000" dirty="0"/>
          </a:p>
          <a:p>
            <a:endParaRPr lang="pl-PL" sz="1600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19</a:t>
            </a:fld>
            <a:endParaRPr lang="pl-PL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91C7-3713-4C92-8351-F1FC01AA6BF0}" type="datetime1">
              <a:rPr lang="pl-PL" smtClean="0"/>
              <a:t>2019-05-08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27704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6"/>
          <p:cNvGrpSpPr/>
          <p:nvPr/>
        </p:nvGrpSpPr>
        <p:grpSpPr>
          <a:xfrm>
            <a:off x="0" y="332656"/>
            <a:ext cx="9144000" cy="1296144"/>
            <a:chOff x="0" y="188640"/>
            <a:chExt cx="9144000" cy="1656184"/>
          </a:xfrm>
        </p:grpSpPr>
        <p:sp>
          <p:nvSpPr>
            <p:cNvPr id="8" name="Prostokąt 7"/>
            <p:cNvSpPr/>
            <p:nvPr/>
          </p:nvSpPr>
          <p:spPr>
            <a:xfrm>
              <a:off x="0" y="188640"/>
              <a:ext cx="9144000" cy="1656184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1772816"/>
              <a:ext cx="9144000" cy="584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02632" y="296652"/>
            <a:ext cx="7849888" cy="1512168"/>
          </a:xfrm>
        </p:spPr>
        <p:txBody>
          <a:bodyPr>
            <a:norm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pl-PL" sz="2000" b="1" dirty="0"/>
              <a:t>Dodatkowe wymagania w szkoleniu lotniczym (UPRT</a:t>
            </a:r>
            <a:r>
              <a:rPr lang="pl-PL" sz="2000" b="1" dirty="0" smtClean="0"/>
              <a:t>)</a:t>
            </a:r>
            <a:br>
              <a:rPr lang="pl-PL" sz="2000" b="1" dirty="0" smtClean="0"/>
            </a:br>
            <a:r>
              <a:rPr lang="pl-PL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Spis </a:t>
            </a:r>
            <a:r>
              <a:rPr lang="pl-PL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treści  </a:t>
            </a:r>
            <a:endParaRPr lang="pl-PL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pic>
        <p:nvPicPr>
          <p:cNvPr id="17" name="Obraz 16" descr="Logo UL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08112" cy="947905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79435" y="2710656"/>
            <a:ext cx="878512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Podstawy prawne i definicje</a:t>
            </a:r>
            <a:endParaRPr lang="pl-PL" sz="2800" dirty="0"/>
          </a:p>
          <a:p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Szkolenie UPRT</a:t>
            </a:r>
            <a:endParaRPr lang="pl-PL" sz="2800" dirty="0"/>
          </a:p>
          <a:p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Ważne daty wprowadzenia UPRT</a:t>
            </a:r>
            <a:endParaRPr lang="pl-PL" sz="2800" dirty="0" smtClean="0"/>
          </a:p>
          <a:p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Wprowadzenie szkolenia UPRT w ATO</a:t>
            </a:r>
          </a:p>
          <a:p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Przydatne linki</a:t>
            </a:r>
          </a:p>
          <a:p>
            <a:endParaRPr lang="pl-PL" sz="1600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91C7-3713-4C92-8351-F1FC01AA6BF0}" type="datetime1">
              <a:rPr lang="pl-PL" smtClean="0"/>
              <a:t>2019-05-08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42115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6"/>
          <p:cNvGrpSpPr/>
          <p:nvPr/>
        </p:nvGrpSpPr>
        <p:grpSpPr>
          <a:xfrm>
            <a:off x="0" y="332656"/>
            <a:ext cx="9144000" cy="1296144"/>
            <a:chOff x="0" y="188640"/>
            <a:chExt cx="9144000" cy="1656184"/>
          </a:xfrm>
        </p:grpSpPr>
        <p:sp>
          <p:nvSpPr>
            <p:cNvPr id="8" name="Prostokąt 7"/>
            <p:cNvSpPr/>
            <p:nvPr/>
          </p:nvSpPr>
          <p:spPr>
            <a:xfrm>
              <a:off x="0" y="188640"/>
              <a:ext cx="9144000" cy="1656184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1772816"/>
              <a:ext cx="9144000" cy="584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672" y="260648"/>
            <a:ext cx="8064896" cy="1512168"/>
          </a:xfrm>
        </p:spPr>
        <p:txBody>
          <a:bodyPr>
            <a:normAutofit/>
          </a:bodyPr>
          <a:lstStyle/>
          <a:p>
            <a:pPr algn="l"/>
            <a:r>
              <a:rPr lang="pl-PL" sz="2000" b="1" dirty="0"/>
              <a:t>Dodatkowe wymagania w szkoleniu lotniczym (UPRT)</a:t>
            </a:r>
            <a: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pl-PL" sz="2700" b="1" dirty="0"/>
              <a:t>Wprowadzenie szkolenia UPRT w ATO </a:t>
            </a:r>
            <a:endParaRPr lang="pl-PL" sz="2700" dirty="0"/>
          </a:p>
        </p:txBody>
      </p:sp>
      <p:pic>
        <p:nvPicPr>
          <p:cNvPr id="17" name="Obraz 16" descr="Logo UL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08112" cy="947905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311592" y="1852464"/>
            <a:ext cx="878512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/>
              <a:t>Kadra instruktorska </a:t>
            </a:r>
            <a:endParaRPr lang="pl-PL" sz="2200" dirty="0"/>
          </a:p>
          <a:p>
            <a:pPr algn="just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</a:t>
            </a:r>
            <a:r>
              <a:rPr lang="pl-PL" b="1" u="sng" dirty="0"/>
              <a:t>W zakresie podstawowym UPRT</a:t>
            </a:r>
            <a:r>
              <a:rPr lang="pl-PL" b="1" dirty="0"/>
              <a:t> instruktorzy szkolenia praktycznego FI(A)[CPL] nie muszą spełniać dodatkowych wymagań,  jednakże ATO powinno upewnić się co do wiadomości i umiejętności instruktora, któremu ma powierzyć szkolenie podstawowe UPRT, </a:t>
            </a:r>
            <a:r>
              <a:rPr lang="pl-PL" b="1" dirty="0" smtClean="0"/>
              <a:t>zgodne </a:t>
            </a:r>
            <a:r>
              <a:rPr lang="pl-PL" b="1" dirty="0"/>
              <a:t>z AMC2 do Dodatku 3; AMC1 do Dodatku 5. </a:t>
            </a:r>
            <a:endParaRPr lang="pl-PL" dirty="0"/>
          </a:p>
          <a:p>
            <a:pPr algn="just">
              <a:spcBef>
                <a:spcPts val="600"/>
              </a:spcBef>
            </a:pPr>
            <a:r>
              <a:rPr lang="pl-PL" b="1" dirty="0"/>
              <a:t>ATO powinno zorganizować szkolenia dla instruktorów zapoznawcze i ewentualnie jeśli uzna za konieczne szkolenia uzupełniające wiedzę i umiejętności instruktorów (zgodnie z posiadaną Instrukcją Operacyjną). Szkolenia powinny być udokumentowane</a:t>
            </a:r>
            <a:endParaRPr lang="pl-PL" dirty="0"/>
          </a:p>
          <a:p>
            <a:pPr algn="just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</a:t>
            </a:r>
            <a:r>
              <a:rPr lang="pl-PL" b="1" u="sng" dirty="0"/>
              <a:t>W zakresie zaawansowanym UPRT</a:t>
            </a:r>
            <a:r>
              <a:rPr lang="pl-PL" b="1" dirty="0"/>
              <a:t>:</a:t>
            </a:r>
            <a:endParaRPr lang="pl-PL" dirty="0"/>
          </a:p>
          <a:p>
            <a:pPr algn="just"/>
            <a:r>
              <a:rPr lang="pl-PL" b="1" dirty="0"/>
              <a:t>FI(A)[CPL] musi spełniać wymagania FCL 915. lit. e) -  instruktorzy muszą wykazać się posiadanym certyfikatem i odpowiednią praktyką a także szkoleniem odświeżającym.</a:t>
            </a:r>
            <a:endParaRPr lang="pl-PL" dirty="0"/>
          </a:p>
          <a:p>
            <a:pPr algn="just"/>
            <a:r>
              <a:rPr lang="pl-PL" b="1" dirty="0"/>
              <a:t>W okresie przejściowym FI(A)[CPL] z upoważnieniem Prezesa ULC (ważnym 1 rok) po zarekomendowani przez ośrodek, który upewnił się, że FI(A)[CPL] posiada doświadczenie i wiedzę teoretyczną spełniającą wymagania określone w FCL.745.A oraz AMC i GM wskazane posiadanie uprawnienia „Akrobacja” i bieżąca praktyka w lotach na akrobację.</a:t>
            </a:r>
            <a:endParaRPr lang="pl-PL" sz="2800" dirty="0"/>
          </a:p>
          <a:p>
            <a:endParaRPr lang="pl-PL" sz="1600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20</a:t>
            </a:fld>
            <a:endParaRPr lang="pl-PL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91C7-3713-4C92-8351-F1FC01AA6BF0}" type="datetime1">
              <a:rPr lang="pl-PL" smtClean="0"/>
              <a:t>2019-05-08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11346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6"/>
          <p:cNvGrpSpPr/>
          <p:nvPr/>
        </p:nvGrpSpPr>
        <p:grpSpPr>
          <a:xfrm>
            <a:off x="0" y="332656"/>
            <a:ext cx="9144000" cy="1296144"/>
            <a:chOff x="0" y="188640"/>
            <a:chExt cx="9144000" cy="1656184"/>
          </a:xfrm>
        </p:grpSpPr>
        <p:sp>
          <p:nvSpPr>
            <p:cNvPr id="8" name="Prostokąt 7"/>
            <p:cNvSpPr/>
            <p:nvPr/>
          </p:nvSpPr>
          <p:spPr>
            <a:xfrm>
              <a:off x="0" y="188640"/>
              <a:ext cx="9144000" cy="1656184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1772816"/>
              <a:ext cx="9144000" cy="584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672" y="260648"/>
            <a:ext cx="8064896" cy="1512168"/>
          </a:xfrm>
        </p:spPr>
        <p:txBody>
          <a:bodyPr>
            <a:normAutofit/>
          </a:bodyPr>
          <a:lstStyle/>
          <a:p>
            <a:pPr algn="l"/>
            <a:r>
              <a:rPr lang="pl-PL" sz="2000" b="1" dirty="0"/>
              <a:t>Dodatkowe wymagania w szkoleniu lotniczym (UPRT)</a:t>
            </a:r>
            <a: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pl-PL" sz="2700" b="1" dirty="0"/>
              <a:t>Wprowadzenie szkolenia UPRT w ATO </a:t>
            </a:r>
            <a:endParaRPr lang="pl-PL" sz="2700" dirty="0"/>
          </a:p>
        </p:txBody>
      </p:sp>
      <p:pic>
        <p:nvPicPr>
          <p:cNvPr id="17" name="Obraz 16" descr="Logo UL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08112" cy="947905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10856" y="1988840"/>
            <a:ext cx="878512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200" b="1" dirty="0"/>
              <a:t>Statki </a:t>
            </a:r>
            <a:r>
              <a:rPr lang="pl-PL" sz="2200" b="1" dirty="0" smtClean="0"/>
              <a:t>powietrzne</a:t>
            </a:r>
          </a:p>
          <a:p>
            <a:pPr algn="just"/>
            <a:endParaRPr lang="pl-PL" sz="2000" dirty="0"/>
          </a:p>
          <a:p>
            <a:pPr algn="just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</a:t>
            </a:r>
            <a:r>
              <a:rPr lang="pl-PL" sz="2000" b="1" dirty="0"/>
              <a:t>Szkolenie UPRT podstawowe –wymagania spełnia  kategoria normalna</a:t>
            </a:r>
            <a:endParaRPr lang="pl-PL" sz="2000" dirty="0"/>
          </a:p>
          <a:p>
            <a:pPr algn="just"/>
            <a:endParaRPr lang="pl-PL" sz="2800" dirty="0"/>
          </a:p>
          <a:p>
            <a:pPr algn="just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</a:t>
            </a:r>
            <a:r>
              <a:rPr lang="pl-PL" sz="2000" b="1" dirty="0"/>
              <a:t>Szkolenie UPRT zaawansowane – szkolenie można prowadzić na różnych samolotach kategorii normalnej, użytkowej lub akrobacyjnej (możliwość wykonania korkociągu)</a:t>
            </a:r>
            <a:endParaRPr lang="pl-PL" sz="2000" dirty="0"/>
          </a:p>
          <a:p>
            <a:endParaRPr lang="pl-PL" sz="2800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21</a:t>
            </a:fld>
            <a:endParaRPr lang="pl-PL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91C7-3713-4C92-8351-F1FC01AA6BF0}" type="datetime1">
              <a:rPr lang="pl-PL" smtClean="0"/>
              <a:t>2019-05-08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50212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6"/>
          <p:cNvGrpSpPr/>
          <p:nvPr/>
        </p:nvGrpSpPr>
        <p:grpSpPr>
          <a:xfrm>
            <a:off x="0" y="332656"/>
            <a:ext cx="9144000" cy="1296144"/>
            <a:chOff x="0" y="188640"/>
            <a:chExt cx="9144000" cy="1656184"/>
          </a:xfrm>
        </p:grpSpPr>
        <p:sp>
          <p:nvSpPr>
            <p:cNvPr id="8" name="Prostokąt 7"/>
            <p:cNvSpPr/>
            <p:nvPr/>
          </p:nvSpPr>
          <p:spPr>
            <a:xfrm>
              <a:off x="0" y="188640"/>
              <a:ext cx="9144000" cy="1656184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1772816"/>
              <a:ext cx="9144000" cy="584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672" y="260648"/>
            <a:ext cx="8064896" cy="1512168"/>
          </a:xfrm>
        </p:spPr>
        <p:txBody>
          <a:bodyPr>
            <a:normAutofit/>
          </a:bodyPr>
          <a:lstStyle/>
          <a:p>
            <a:pPr algn="l"/>
            <a:r>
              <a:rPr lang="pl-PL" sz="2000" b="1" dirty="0"/>
              <a:t>Dodatkowe wymagania w szkoleniu lotniczym (UPRT)</a:t>
            </a:r>
            <a: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pl-PL" sz="2700" b="1" dirty="0"/>
              <a:t>Wprowadzenie szkolenia UPRT w ATO </a:t>
            </a:r>
            <a:endParaRPr lang="pl-PL" sz="2700" dirty="0"/>
          </a:p>
        </p:txBody>
      </p:sp>
      <p:pic>
        <p:nvPicPr>
          <p:cNvPr id="17" name="Obraz 16" descr="Logo UL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08112" cy="947905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10856" y="1988840"/>
            <a:ext cx="878512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/>
              <a:t>Ocena ryzyka bezpieczeństwa wprowadzanego szkolenia</a:t>
            </a:r>
            <a:endParaRPr lang="pl-PL" sz="2200" dirty="0"/>
          </a:p>
          <a:p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</a:t>
            </a:r>
            <a:r>
              <a:rPr lang="pl-PL" sz="2000" b="1" dirty="0"/>
              <a:t>ATO przed wprowadzeniem zmian powinno zidentyfikować możliwe do wystąpienia zagrożenia wprowadzanego szkolenia (zakres szkolenia, program, instruktorzy, samoloty), ocenić ryzyka oraz wprowadzić działania ograniczające ryzyka do akceptowalnego poziomu. </a:t>
            </a:r>
            <a:endParaRPr lang="pl-PL" sz="2000" b="1" dirty="0" smtClean="0"/>
          </a:p>
          <a:p>
            <a:endParaRPr lang="pl-PL" sz="2800" dirty="0"/>
          </a:p>
          <a:p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</a:t>
            </a:r>
            <a:r>
              <a:rPr lang="pl-PL" sz="2200" b="1" u="sng" dirty="0"/>
              <a:t>Wprowadzenie szkolenia UPRT jako wymaganej części szkolenia do uzyskania licencji nie wymaga składania wniosku o zatwierdzenie zmian</a:t>
            </a:r>
            <a:r>
              <a:rPr lang="pl-PL" sz="2200" b="1" u="sng" dirty="0" smtClean="0"/>
              <a:t>.</a:t>
            </a:r>
            <a:endParaRPr lang="pl-PL" sz="2200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22</a:t>
            </a:fld>
            <a:endParaRPr lang="pl-PL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91C7-3713-4C92-8351-F1FC01AA6BF0}" type="datetime1">
              <a:rPr lang="pl-PL" smtClean="0"/>
              <a:t>2019-05-08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7728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6"/>
          <p:cNvGrpSpPr/>
          <p:nvPr/>
        </p:nvGrpSpPr>
        <p:grpSpPr>
          <a:xfrm>
            <a:off x="0" y="332656"/>
            <a:ext cx="9144000" cy="1296144"/>
            <a:chOff x="0" y="188640"/>
            <a:chExt cx="9144000" cy="1656184"/>
          </a:xfrm>
        </p:grpSpPr>
        <p:sp>
          <p:nvSpPr>
            <p:cNvPr id="8" name="Prostokąt 7"/>
            <p:cNvSpPr/>
            <p:nvPr/>
          </p:nvSpPr>
          <p:spPr>
            <a:xfrm>
              <a:off x="0" y="188640"/>
              <a:ext cx="9144000" cy="1656184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1772816"/>
              <a:ext cx="9144000" cy="584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672" y="260648"/>
            <a:ext cx="8064896" cy="1512168"/>
          </a:xfrm>
        </p:spPr>
        <p:txBody>
          <a:bodyPr>
            <a:normAutofit/>
          </a:bodyPr>
          <a:lstStyle/>
          <a:p>
            <a:pPr algn="l"/>
            <a:r>
              <a:rPr lang="pl-PL" sz="2000" b="1" dirty="0"/>
              <a:t>Dodatkowe wymagania w szkoleniu lotniczym (UPRT)</a:t>
            </a:r>
            <a: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pl-PL" sz="2700" b="1" dirty="0"/>
              <a:t>Wprowadzenie szkolenia UPRT w ATO </a:t>
            </a:r>
            <a:endParaRPr lang="pl-PL" sz="2700" dirty="0"/>
          </a:p>
        </p:txBody>
      </p:sp>
      <p:pic>
        <p:nvPicPr>
          <p:cNvPr id="17" name="Obraz 16" descr="Logo UL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08112" cy="947905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10856" y="1988840"/>
            <a:ext cx="8785129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u="sng" dirty="0"/>
              <a:t>Szkolenie zaawansowane UPRT jako oddzielny kurs  (nowy kurs szkoleniowy</a:t>
            </a:r>
            <a:r>
              <a:rPr lang="pl-PL" sz="2400" b="1" u="sng" dirty="0" smtClean="0"/>
              <a:t>)</a:t>
            </a:r>
          </a:p>
          <a:p>
            <a:pPr>
              <a:spcBef>
                <a:spcPts val="600"/>
              </a:spcBef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</a:t>
            </a:r>
            <a:r>
              <a:rPr lang="pl-PL" sz="2000" b="1" dirty="0"/>
              <a:t>Realizacja szkolenia w certyfikowanym </a:t>
            </a:r>
            <a:r>
              <a:rPr lang="pl-PL" sz="2000" b="1" dirty="0" smtClean="0"/>
              <a:t>ATO </a:t>
            </a:r>
            <a:endParaRPr lang="pl-PL" sz="2000" dirty="0"/>
          </a:p>
          <a:p>
            <a:pPr lvl="0">
              <a:spcBef>
                <a:spcPts val="600"/>
              </a:spcBef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</a:t>
            </a:r>
            <a:r>
              <a:rPr lang="pl-PL" sz="2000" b="1" dirty="0"/>
              <a:t>Program szkolenia</a:t>
            </a:r>
            <a:endParaRPr lang="pl-PL" sz="2000" dirty="0"/>
          </a:p>
          <a:p>
            <a:pPr lvl="1"/>
            <a:r>
              <a:rPr lang="pl-PL" sz="2000" dirty="0"/>
              <a:t>5 godz. wykładów z wiedzy teoretycznej</a:t>
            </a:r>
          </a:p>
          <a:p>
            <a:pPr lvl="1"/>
            <a:r>
              <a:rPr lang="pl-PL" sz="2000" dirty="0"/>
              <a:t>Briefingi przed i po locie</a:t>
            </a:r>
          </a:p>
          <a:p>
            <a:pPr lvl="1"/>
            <a:r>
              <a:rPr lang="pl-PL" sz="2000" dirty="0"/>
              <a:t>3 godz. </a:t>
            </a:r>
            <a:r>
              <a:rPr lang="pl-PL" sz="2000" dirty="0" smtClean="0"/>
              <a:t>szkolenia </a:t>
            </a:r>
            <a:r>
              <a:rPr lang="pl-PL" sz="2000" dirty="0"/>
              <a:t>w locie</a:t>
            </a:r>
          </a:p>
          <a:p>
            <a:pPr>
              <a:spcBef>
                <a:spcPts val="600"/>
              </a:spcBef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</a:t>
            </a:r>
            <a:r>
              <a:rPr lang="pl-PL" sz="2000" b="1" dirty="0"/>
              <a:t>Instruktor szkolenia, posiadający szkolenie zaawansowane UPRT dla instruktorów FI(A) (w okresie przejściowym upoważnienie Prezesa ULC)</a:t>
            </a:r>
            <a:endParaRPr lang="pl-PL" sz="2000" dirty="0"/>
          </a:p>
          <a:p>
            <a:pPr>
              <a:spcBef>
                <a:spcPts val="600"/>
              </a:spcBef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</a:t>
            </a:r>
            <a:r>
              <a:rPr lang="pl-PL" sz="2000" b="1" dirty="0"/>
              <a:t>Samolot przystosowany do realizacji zadania szkoleniowego</a:t>
            </a:r>
            <a:endParaRPr lang="pl-PL" sz="2000" dirty="0" smtClean="0"/>
          </a:p>
          <a:p>
            <a:pPr>
              <a:spcBef>
                <a:spcPts val="600"/>
              </a:spcBef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</a:t>
            </a:r>
            <a:r>
              <a:rPr lang="pl-PL" sz="2000" b="1" dirty="0"/>
              <a:t>Po ukończeniu szkolenia w zakresie UPRT – świadectwo (certyfikat) ukończenia szkolenia wydane przez ATO</a:t>
            </a:r>
            <a:endParaRPr lang="pl-PL" sz="2000" dirty="0"/>
          </a:p>
          <a:p>
            <a:endParaRPr lang="pl-PL" sz="1600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23</a:t>
            </a:fld>
            <a:endParaRPr lang="pl-PL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91C7-3713-4C92-8351-F1FC01AA6BF0}" type="datetime1">
              <a:rPr lang="pl-PL" smtClean="0"/>
              <a:t>2019-05-08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64326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6"/>
          <p:cNvGrpSpPr/>
          <p:nvPr/>
        </p:nvGrpSpPr>
        <p:grpSpPr>
          <a:xfrm>
            <a:off x="0" y="332656"/>
            <a:ext cx="9144000" cy="1296144"/>
            <a:chOff x="0" y="188640"/>
            <a:chExt cx="9144000" cy="1656184"/>
          </a:xfrm>
        </p:grpSpPr>
        <p:sp>
          <p:nvSpPr>
            <p:cNvPr id="8" name="Prostokąt 7"/>
            <p:cNvSpPr/>
            <p:nvPr/>
          </p:nvSpPr>
          <p:spPr>
            <a:xfrm>
              <a:off x="0" y="188640"/>
              <a:ext cx="9144000" cy="1656184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1772816"/>
              <a:ext cx="9144000" cy="584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672" y="260648"/>
            <a:ext cx="8064896" cy="1512168"/>
          </a:xfrm>
        </p:spPr>
        <p:txBody>
          <a:bodyPr>
            <a:normAutofit/>
          </a:bodyPr>
          <a:lstStyle/>
          <a:p>
            <a:pPr algn="l"/>
            <a:r>
              <a:rPr lang="pl-PL" sz="2000" b="1" dirty="0"/>
              <a:t>Dodatkowe wymagania w szkoleniu lotniczym (UPRT)</a:t>
            </a:r>
            <a: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pl-PL" sz="2700" b="1" dirty="0"/>
              <a:t>Wprowadzenie szkolenia UPRT w ATO </a:t>
            </a:r>
            <a:endParaRPr lang="pl-PL" sz="2700" dirty="0"/>
          </a:p>
        </p:txBody>
      </p:sp>
      <p:pic>
        <p:nvPicPr>
          <p:cNvPr id="17" name="Obraz 16" descr="Logo UL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08112" cy="947905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10856" y="1988840"/>
            <a:ext cx="87851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l-PL" sz="2000" b="1" dirty="0" smtClean="0"/>
              <a:t>Organizacja </a:t>
            </a:r>
            <a:r>
              <a:rPr lang="pl-PL" sz="2000" b="1" dirty="0"/>
              <a:t>ATO </a:t>
            </a:r>
            <a:r>
              <a:rPr lang="pl-PL" sz="2000" b="1" dirty="0" smtClean="0"/>
              <a:t>ubiegająca się o rozszerzenie zakresu szkolenia, po </a:t>
            </a:r>
            <a:r>
              <a:rPr lang="pl-PL" sz="2000" b="1" dirty="0"/>
              <a:t>spełnieniu wymagań określonych w rozporządzeniu (UE) 2018/1974 dla kursu zaawansowanego </a:t>
            </a:r>
            <a:r>
              <a:rPr lang="pl-PL" sz="2000" b="1" dirty="0" smtClean="0"/>
              <a:t>UPRT, </a:t>
            </a:r>
            <a:r>
              <a:rPr lang="pl-PL" sz="2000" b="1" dirty="0"/>
              <a:t>składa wniosek o zatwierdzenie zmian (rozszerzenie o kurs zaawansowany UPRT). We wniosku należy wykazać program szkolenia, instruktorów szkolenia teoretycznego i instruktorów szkolenia praktycznego oraz statki powietrzne na których będzie prowadzone szkolenie. Do wniosku należy dołączyć opracowany program szkolenia i ewentualnie inne zmiany dokumentów (o ile konieczne). Proces zatwierdzania zmiany zakończy się uzyskaniem przez ATO certyfikatu w zakresie szkolenia zaawansowanego UPRT. </a:t>
            </a:r>
            <a:endParaRPr lang="pl-PL" sz="2000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24</a:t>
            </a:fld>
            <a:endParaRPr lang="pl-PL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91C7-3713-4C92-8351-F1FC01AA6BF0}" type="datetime1">
              <a:rPr lang="pl-PL" smtClean="0"/>
              <a:t>2019-05-08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72562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6"/>
          <p:cNvGrpSpPr/>
          <p:nvPr/>
        </p:nvGrpSpPr>
        <p:grpSpPr>
          <a:xfrm>
            <a:off x="31420" y="93410"/>
            <a:ext cx="9144000" cy="1512168"/>
            <a:chOff x="0" y="188640"/>
            <a:chExt cx="9144000" cy="1656184"/>
          </a:xfrm>
        </p:grpSpPr>
        <p:sp>
          <p:nvSpPr>
            <p:cNvPr id="8" name="Prostokąt 7"/>
            <p:cNvSpPr/>
            <p:nvPr/>
          </p:nvSpPr>
          <p:spPr>
            <a:xfrm>
              <a:off x="0" y="188640"/>
              <a:ext cx="9144000" cy="1656184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1772816"/>
              <a:ext cx="9144000" cy="584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13288" y="258304"/>
            <a:ext cx="8064896" cy="1728192"/>
          </a:xfrm>
        </p:spPr>
        <p:txBody>
          <a:bodyPr>
            <a:normAutofit/>
          </a:bodyPr>
          <a:lstStyle/>
          <a:p>
            <a:pPr algn="l">
              <a:spcBef>
                <a:spcPts val="1800"/>
              </a:spcBef>
            </a:pPr>
            <a:r>
              <a:rPr lang="pl-PL" sz="2000" b="1" dirty="0"/>
              <a:t>Dodatkowe wymagania w szkoleniu lotniczym (UPRT)</a:t>
            </a:r>
            <a:r>
              <a:rPr lang="pl-P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pl-P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pl-PL" sz="2700" b="1" dirty="0" smtClean="0"/>
              <a:t>Przydatne linki</a:t>
            </a:r>
            <a:r>
              <a:rPr lang="pl-PL" dirty="0"/>
              <a:t/>
            </a:r>
            <a:br>
              <a:rPr lang="pl-PL" dirty="0"/>
            </a:br>
            <a:endParaRPr lang="pl-PL" sz="2700" dirty="0"/>
          </a:p>
        </p:txBody>
      </p:sp>
      <p:pic>
        <p:nvPicPr>
          <p:cNvPr id="17" name="Obraz 16" descr="Logo UL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08112" cy="947905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10856" y="1988840"/>
            <a:ext cx="878512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</a:t>
            </a:r>
            <a:r>
              <a:rPr lang="pl-PL" sz="2000" b="1" dirty="0"/>
              <a:t>Rozporządzenie (UE) </a:t>
            </a:r>
            <a:r>
              <a:rPr lang="pl-PL" sz="2000" b="1" dirty="0" smtClean="0"/>
              <a:t>2018/1974</a:t>
            </a:r>
          </a:p>
          <a:p>
            <a:r>
              <a:rPr lang="pl-PL" b="1" dirty="0" smtClean="0"/>
              <a:t> </a:t>
            </a:r>
            <a:r>
              <a:rPr lang="pl-PL" dirty="0"/>
              <a:t>https://eur-lex.europa.eu/legal-content/EN/TXT/?uri=CELEX:32018R1974</a:t>
            </a:r>
          </a:p>
          <a:p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</a:t>
            </a:r>
            <a:r>
              <a:rPr lang="pl-PL" sz="2000" b="1" dirty="0"/>
              <a:t>AMC i GM do FCL zmiana 7 </a:t>
            </a:r>
            <a:endParaRPr lang="pl-PL" sz="2000" b="1" dirty="0" smtClean="0"/>
          </a:p>
          <a:p>
            <a:r>
              <a:rPr lang="pl-PL" dirty="0" smtClean="0"/>
              <a:t>https</a:t>
            </a:r>
            <a:r>
              <a:rPr lang="pl-PL" dirty="0"/>
              <a:t>://www.easa.europa.eu/regulations#regulations-aircrew</a:t>
            </a:r>
          </a:p>
          <a:p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</a:t>
            </a:r>
            <a:r>
              <a:rPr lang="pl-PL" sz="2000" b="1" dirty="0"/>
              <a:t>AMC i GM do ORA </a:t>
            </a:r>
            <a:r>
              <a:rPr lang="pl-PL" sz="2000" b="1" dirty="0" smtClean="0"/>
              <a:t>zmiana 6 </a:t>
            </a:r>
          </a:p>
          <a:p>
            <a:r>
              <a:rPr lang="pl-PL" dirty="0" smtClean="0"/>
              <a:t>https</a:t>
            </a:r>
            <a:r>
              <a:rPr lang="pl-PL" dirty="0"/>
              <a:t>://www.easa.europa.eu/regulations#regulations-aircrew</a:t>
            </a:r>
          </a:p>
          <a:p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</a:t>
            </a:r>
            <a:r>
              <a:rPr lang="pl-PL" sz="2000" b="1" dirty="0"/>
              <a:t>Doc. 10011 </a:t>
            </a:r>
            <a:r>
              <a:rPr lang="pl-PL" sz="2000" b="1" dirty="0" smtClean="0"/>
              <a:t>ICAO</a:t>
            </a:r>
          </a:p>
          <a:p>
            <a:r>
              <a:rPr lang="pl-PL" dirty="0" smtClean="0"/>
              <a:t>http</a:t>
            </a:r>
            <a:r>
              <a:rPr lang="pl-PL" dirty="0"/>
              <a:t>://edziennik.ulc.gov.pl/#/legalact/2016/47/</a:t>
            </a:r>
          </a:p>
          <a:p>
            <a:endParaRPr lang="pl-PL" sz="2800" dirty="0" smtClean="0"/>
          </a:p>
          <a:p>
            <a:endParaRPr lang="pl-PL" sz="1600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25</a:t>
            </a:fld>
            <a:endParaRPr lang="pl-PL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91C7-3713-4C92-8351-F1FC01AA6BF0}" type="datetime1">
              <a:rPr lang="pl-PL" smtClean="0"/>
              <a:t>2019-05-08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02020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FCCD-3710-41F0-AA02-1D9CF92355BC}" type="datetime1">
              <a:rPr lang="pl-PL" smtClean="0"/>
              <a:t>2019-05-08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Urząd Lotnictwa Cywilnego 2017</a:t>
            </a:r>
            <a:endParaRPr lang="pl-PL" dirty="0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26</a:t>
            </a:fld>
            <a:endParaRPr lang="pl-PL"/>
          </a:p>
        </p:txBody>
      </p:sp>
      <p:grpSp>
        <p:nvGrpSpPr>
          <p:cNvPr id="6" name="Grupa 16"/>
          <p:cNvGrpSpPr/>
          <p:nvPr/>
        </p:nvGrpSpPr>
        <p:grpSpPr>
          <a:xfrm>
            <a:off x="0" y="331200"/>
            <a:ext cx="9144000" cy="1296144"/>
            <a:chOff x="0" y="188640"/>
            <a:chExt cx="9144000" cy="1656184"/>
          </a:xfrm>
        </p:grpSpPr>
        <p:sp>
          <p:nvSpPr>
            <p:cNvPr id="7" name="Prostokąt 6"/>
            <p:cNvSpPr/>
            <p:nvPr/>
          </p:nvSpPr>
          <p:spPr>
            <a:xfrm>
              <a:off x="0" y="188640"/>
              <a:ext cx="9144000" cy="1656184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0" y="1772816"/>
              <a:ext cx="9144000" cy="584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</p:grpSp>
      <p:sp>
        <p:nvSpPr>
          <p:cNvPr id="9" name="Tytuł 1"/>
          <p:cNvSpPr txBox="1">
            <a:spLocks/>
          </p:cNvSpPr>
          <p:nvPr/>
        </p:nvSpPr>
        <p:spPr>
          <a:xfrm>
            <a:off x="1465312" y="274638"/>
            <a:ext cx="8352928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pl-PL" sz="3000" b="1" dirty="0"/>
              <a:t>Dodatkowe wymagania w szkoleniu lotniczym (UPRT</a:t>
            </a:r>
            <a:r>
              <a:rPr lang="pl-PL" sz="3000" b="1" dirty="0" smtClean="0"/>
              <a:t>)</a:t>
            </a:r>
            <a:endParaRPr lang="pl-PL" sz="3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pic>
        <p:nvPicPr>
          <p:cNvPr id="10" name="Obraz 9" descr="Logo UL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4000" y="476672"/>
            <a:ext cx="1008112" cy="947905"/>
          </a:xfrm>
          <a:prstGeom prst="rect">
            <a:avLst/>
          </a:prstGeom>
        </p:spPr>
      </p:pic>
      <p:sp>
        <p:nvSpPr>
          <p:cNvPr id="17" name="PoleTekstowe 3"/>
          <p:cNvSpPr txBox="1"/>
          <p:nvPr/>
        </p:nvSpPr>
        <p:spPr>
          <a:xfrm>
            <a:off x="485904" y="2132856"/>
            <a:ext cx="828092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spc="150" dirty="0" smtClean="0"/>
              <a:t>Dziękuję za uwagę </a:t>
            </a:r>
          </a:p>
          <a:p>
            <a:pPr algn="ctr"/>
            <a:endParaRPr lang="pl-PL" sz="2800" dirty="0" smtClean="0"/>
          </a:p>
          <a:p>
            <a:pPr algn="ctr"/>
            <a:r>
              <a:rPr lang="pl-PL" sz="2800" b="1" dirty="0" smtClean="0"/>
              <a:t>Departament Personelu Lotniczego</a:t>
            </a:r>
          </a:p>
          <a:p>
            <a:pPr algn="ctr"/>
            <a:r>
              <a:rPr lang="pl-PL" sz="2400" b="1" dirty="0" smtClean="0"/>
              <a:t>Inspektorat Certyfikacji i Nadzoru</a:t>
            </a:r>
            <a:r>
              <a:rPr lang="pl-PL" sz="2800" b="1" dirty="0" smtClean="0"/>
              <a:t> </a:t>
            </a:r>
          </a:p>
          <a:p>
            <a:pPr algn="ctr">
              <a:spcBef>
                <a:spcPts val="1200"/>
              </a:spcBef>
            </a:pPr>
            <a:r>
              <a:rPr lang="pl-PL" sz="2400" b="1" dirty="0" smtClean="0"/>
              <a:t>Katarzyna Grzybowska </a:t>
            </a:r>
            <a:r>
              <a:rPr lang="pl-PL" sz="2400" dirty="0" smtClean="0"/>
              <a:t>– gł. Specjalista</a:t>
            </a:r>
          </a:p>
          <a:p>
            <a:pPr algn="ctr"/>
            <a:r>
              <a:rPr lang="pl-PL" sz="2000" dirty="0"/>
              <a:t>t</a:t>
            </a:r>
            <a:r>
              <a:rPr lang="pl-PL" sz="2000" dirty="0" smtClean="0"/>
              <a:t>el. 225207531, e-mail kgrzybowska@ulc.gov.pl)</a:t>
            </a:r>
          </a:p>
          <a:p>
            <a:pPr algn="ctr"/>
            <a:r>
              <a:rPr lang="pl-PL" sz="2400" b="1" dirty="0" smtClean="0"/>
              <a:t>Janusz Boczoń </a:t>
            </a:r>
            <a:r>
              <a:rPr lang="mr-IN" sz="2400" dirty="0" smtClean="0"/>
              <a:t>–</a:t>
            </a:r>
            <a:r>
              <a:rPr lang="pl-PL" sz="2400" dirty="0" smtClean="0"/>
              <a:t> ekspert</a:t>
            </a:r>
          </a:p>
          <a:p>
            <a:pPr algn="ctr"/>
            <a:r>
              <a:rPr lang="pl-PL" sz="2000" dirty="0"/>
              <a:t>t</a:t>
            </a:r>
            <a:r>
              <a:rPr lang="pl-PL" sz="2000" dirty="0" smtClean="0"/>
              <a:t>el. 225207447, e-mail jboczon@ulc.gov.pl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854227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6"/>
          <p:cNvGrpSpPr/>
          <p:nvPr/>
        </p:nvGrpSpPr>
        <p:grpSpPr>
          <a:xfrm>
            <a:off x="0" y="332656"/>
            <a:ext cx="9144000" cy="1296144"/>
            <a:chOff x="0" y="188640"/>
            <a:chExt cx="9144000" cy="1656184"/>
          </a:xfrm>
        </p:grpSpPr>
        <p:sp>
          <p:nvSpPr>
            <p:cNvPr id="8" name="Prostokąt 7"/>
            <p:cNvSpPr/>
            <p:nvPr/>
          </p:nvSpPr>
          <p:spPr>
            <a:xfrm>
              <a:off x="0" y="188640"/>
              <a:ext cx="9144000" cy="1656184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1772816"/>
              <a:ext cx="9144000" cy="584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672" y="260648"/>
            <a:ext cx="8064896" cy="1512168"/>
          </a:xfrm>
        </p:spPr>
        <p:txBody>
          <a:bodyPr>
            <a:normAutofit/>
          </a:bodyPr>
          <a:lstStyle/>
          <a:p>
            <a:pPr algn="l"/>
            <a:r>
              <a:rPr lang="pl-PL" sz="2000" b="1" dirty="0"/>
              <a:t>Dodatkowe wymagania w szkoleniu lotniczym (UPRT)</a:t>
            </a:r>
            <a: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pl-PL" sz="2700" b="1" dirty="0" smtClean="0"/>
              <a:t>Spis treści</a:t>
            </a:r>
            <a:endParaRPr lang="pl-PL" sz="2700" dirty="0"/>
          </a:p>
        </p:txBody>
      </p:sp>
      <p:pic>
        <p:nvPicPr>
          <p:cNvPr id="17" name="Obraz 16" descr="Logo UL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08112" cy="947905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79435" y="1916832"/>
            <a:ext cx="87851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ym typeface="Wingdings"/>
              </a:rPr>
              <a:t>Treść – Calibri 24</a:t>
            </a:r>
          </a:p>
          <a:p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</a:t>
            </a:r>
            <a:endParaRPr lang="pl-PL" sz="2800" dirty="0"/>
          </a:p>
          <a:p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</a:t>
            </a:r>
            <a:endParaRPr lang="pl-PL" sz="2800" dirty="0"/>
          </a:p>
          <a:p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</a:t>
            </a:r>
            <a:endParaRPr lang="pl-PL" sz="2800" dirty="0"/>
          </a:p>
          <a:p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</a:t>
            </a:r>
            <a:endParaRPr lang="pl-PL" sz="2800" dirty="0" smtClean="0"/>
          </a:p>
          <a:p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 </a:t>
            </a:r>
            <a:endParaRPr lang="pl-PL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/>
            </a:endParaRPr>
          </a:p>
          <a:p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 </a:t>
            </a:r>
          </a:p>
          <a:p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</a:t>
            </a:r>
            <a:endParaRPr lang="pl-PL" sz="1600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27</a:t>
            </a:fld>
            <a:endParaRPr lang="pl-PL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91C7-3713-4C92-8351-F1FC01AA6BF0}" type="datetime1">
              <a:rPr lang="pl-PL" smtClean="0"/>
              <a:t>2019-05-08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74153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6"/>
          <p:cNvGrpSpPr/>
          <p:nvPr/>
        </p:nvGrpSpPr>
        <p:grpSpPr>
          <a:xfrm>
            <a:off x="0" y="332656"/>
            <a:ext cx="9144000" cy="1296144"/>
            <a:chOff x="0" y="188640"/>
            <a:chExt cx="9144000" cy="1656184"/>
          </a:xfrm>
        </p:grpSpPr>
        <p:sp>
          <p:nvSpPr>
            <p:cNvPr id="8" name="Prostokąt 7"/>
            <p:cNvSpPr/>
            <p:nvPr/>
          </p:nvSpPr>
          <p:spPr>
            <a:xfrm>
              <a:off x="0" y="188640"/>
              <a:ext cx="9144000" cy="1656184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1772816"/>
              <a:ext cx="9144000" cy="584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672" y="260648"/>
            <a:ext cx="6552728" cy="1512168"/>
          </a:xfrm>
        </p:spPr>
        <p:txBody>
          <a:bodyPr>
            <a:normAutofit/>
          </a:bodyPr>
          <a:lstStyle/>
          <a:p>
            <a:pPr algn="l"/>
            <a:r>
              <a:rPr lang="pl-PL" sz="2000" b="1" dirty="0"/>
              <a:t>Dodatkowe wymagania w szkoleniu lotniczym (UPRT)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Podstawy prawne i definicje</a:t>
            </a:r>
            <a:endParaRPr lang="pl-PL" sz="2400" dirty="0"/>
          </a:p>
        </p:txBody>
      </p:sp>
      <p:pic>
        <p:nvPicPr>
          <p:cNvPr id="17" name="Obraz 16" descr="Logo UL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08112" cy="947905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79435" y="2520764"/>
            <a:ext cx="8785129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UPRT</a:t>
            </a:r>
          </a:p>
          <a:p>
            <a:pPr algn="ctr"/>
            <a:endParaRPr lang="pl-PL" sz="3200" dirty="0"/>
          </a:p>
          <a:p>
            <a:pPr algn="ctr"/>
            <a:r>
              <a:rPr lang="pl-PL" sz="3200" b="1" dirty="0"/>
              <a:t>Szkolenie w zakresie zapobiegania sytuacjom krytycznym i wyprowadzania samolotu z takich </a:t>
            </a:r>
            <a:r>
              <a:rPr lang="pl-PL" sz="3200" b="1" dirty="0" smtClean="0"/>
              <a:t>sytuacji</a:t>
            </a:r>
          </a:p>
          <a:p>
            <a:pPr algn="ctr"/>
            <a:endParaRPr lang="pl-PL" sz="3200" dirty="0"/>
          </a:p>
          <a:p>
            <a:pPr algn="ctr"/>
            <a:r>
              <a:rPr lang="pl-PL" sz="3200" b="1" i="1" dirty="0" smtClean="0"/>
              <a:t>Aeroplane </a:t>
            </a:r>
            <a:r>
              <a:rPr lang="pl-PL" sz="3200" b="1" i="1" dirty="0"/>
              <a:t>upset prevention and recovery training</a:t>
            </a:r>
            <a:endParaRPr lang="pl-PL" sz="3200" dirty="0"/>
          </a:p>
          <a:p>
            <a:endParaRPr lang="pl-PL" sz="2800" dirty="0"/>
          </a:p>
          <a:p>
            <a:endParaRPr lang="pl-PL" sz="1600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91C7-3713-4C92-8351-F1FC01AA6BF0}" type="datetime1">
              <a:rPr lang="pl-PL" smtClean="0"/>
              <a:t>2019-05-08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75366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6"/>
          <p:cNvGrpSpPr/>
          <p:nvPr/>
        </p:nvGrpSpPr>
        <p:grpSpPr>
          <a:xfrm>
            <a:off x="0" y="332656"/>
            <a:ext cx="9144000" cy="1296144"/>
            <a:chOff x="0" y="188640"/>
            <a:chExt cx="9144000" cy="1656184"/>
          </a:xfrm>
        </p:grpSpPr>
        <p:sp>
          <p:nvSpPr>
            <p:cNvPr id="8" name="Prostokąt 7"/>
            <p:cNvSpPr/>
            <p:nvPr/>
          </p:nvSpPr>
          <p:spPr>
            <a:xfrm>
              <a:off x="0" y="188640"/>
              <a:ext cx="9144000" cy="1656184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1772816"/>
              <a:ext cx="9144000" cy="584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672" y="260648"/>
            <a:ext cx="8064896" cy="1512168"/>
          </a:xfrm>
        </p:spPr>
        <p:txBody>
          <a:bodyPr>
            <a:normAutofit/>
          </a:bodyPr>
          <a:lstStyle/>
          <a:p>
            <a:pPr algn="l"/>
            <a:r>
              <a:rPr lang="pl-PL" sz="2000" b="1" dirty="0"/>
              <a:t>Dodatkowe wymagania w szkoleniu lotniczym (UPRT)</a:t>
            </a:r>
            <a: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Podstawy prawne i definicje</a:t>
            </a:r>
            <a:endParaRPr lang="pl-PL" sz="2400" dirty="0"/>
          </a:p>
        </p:txBody>
      </p:sp>
      <p:pic>
        <p:nvPicPr>
          <p:cNvPr id="17" name="Obraz 16" descr="Logo UL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08112" cy="947905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79435" y="1912536"/>
            <a:ext cx="8785129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Geneza</a:t>
            </a:r>
            <a:endParaRPr lang="pl-PL" sz="2400" dirty="0"/>
          </a:p>
          <a:p>
            <a:pPr algn="just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</a:t>
            </a:r>
            <a:r>
              <a:rPr lang="pl-PL" b="1" dirty="0" smtClean="0"/>
              <a:t>Katastrofa </a:t>
            </a:r>
            <a:r>
              <a:rPr lang="pl-PL" b="1" dirty="0"/>
              <a:t>lotu </a:t>
            </a:r>
            <a:r>
              <a:rPr lang="pl-PL" b="1" dirty="0" err="1"/>
              <a:t>Air</a:t>
            </a:r>
            <a:r>
              <a:rPr lang="pl-PL" b="1" dirty="0"/>
              <a:t> France nr 447 z Rio de </a:t>
            </a:r>
            <a:r>
              <a:rPr lang="pl-PL" b="1" dirty="0" err="1"/>
              <a:t>Janerio</a:t>
            </a:r>
            <a:r>
              <a:rPr lang="pl-PL" b="1" dirty="0"/>
              <a:t> do Paryża w nocy z 31 maja </a:t>
            </a:r>
            <a:r>
              <a:rPr lang="pl-PL" b="1" dirty="0" smtClean="0"/>
              <a:t>na</a:t>
            </a:r>
          </a:p>
          <a:p>
            <a:pPr algn="just"/>
            <a:r>
              <a:rPr lang="pl-PL" b="1" dirty="0" smtClean="0"/>
              <a:t> 	1 czerwca </a:t>
            </a:r>
            <a:r>
              <a:rPr lang="pl-PL" b="1" dirty="0"/>
              <a:t>2009 r.</a:t>
            </a:r>
            <a:endParaRPr lang="pl-PL" dirty="0"/>
          </a:p>
          <a:p>
            <a:pPr algn="just"/>
            <a:r>
              <a:rPr lang="pl-PL" dirty="0"/>
              <a:t>Wśród najważniejszych przyczyn katastrofy raport wymienia zbieżność przyczyn natury technicznej (jak zamarznięcie rurek </a:t>
            </a:r>
            <a:r>
              <a:rPr lang="pl-PL" dirty="0" err="1"/>
              <a:t>Pitota</a:t>
            </a:r>
            <a:r>
              <a:rPr lang="pl-PL" dirty="0"/>
              <a:t>) oraz szkoleniowej powodujące niewłaściwe reakcje pilotów maszyny na zastane okoliczności.</a:t>
            </a:r>
          </a:p>
          <a:p>
            <a:pPr algn="just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</a:t>
            </a:r>
            <a:r>
              <a:rPr lang="pl-PL" b="1" dirty="0"/>
              <a:t>Preambuła </a:t>
            </a:r>
            <a:r>
              <a:rPr lang="pl-PL" b="1" dirty="0" err="1"/>
              <a:t>Rozp</a:t>
            </a:r>
            <a:r>
              <a:rPr lang="pl-PL" b="1" dirty="0"/>
              <a:t> (UE) 2018/1974</a:t>
            </a:r>
          </a:p>
          <a:p>
            <a:pPr algn="just"/>
            <a:r>
              <a:rPr lang="pl-PL" dirty="0"/>
              <a:t>W ciągu ostatniej dekady stwierdzono, że sytuacje krytyczne lub utrata sterowności samolotu należą do głównych czynników ryzyka, które mogą powodować wypadki śmiertelne podczas operacji zarobkowego transportu lotniczego, a zapobieganie im stało się priorytetem strategicznym w Europie i na świecie.</a:t>
            </a:r>
          </a:p>
          <a:p>
            <a:pPr algn="just"/>
            <a:r>
              <a:rPr lang="pl-PL" dirty="0"/>
              <a:t>Obejmuje to wprowadzenie nowych wymogów szkoleniowych w celu lepszego przygotowania pilotów do wymagających sytuacji krytycznych w statku powietrznym oraz utraty kontroli</a:t>
            </a:r>
            <a:r>
              <a:rPr lang="pl-PL" dirty="0" smtClean="0"/>
              <a:t>.</a:t>
            </a:r>
            <a:endParaRPr lang="pl-PL" sz="1600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91C7-3713-4C92-8351-F1FC01AA6BF0}" type="datetime1">
              <a:rPr lang="pl-PL" smtClean="0"/>
              <a:t>2019-05-08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93452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6"/>
          <p:cNvGrpSpPr/>
          <p:nvPr/>
        </p:nvGrpSpPr>
        <p:grpSpPr>
          <a:xfrm>
            <a:off x="0" y="332656"/>
            <a:ext cx="9144000" cy="1296144"/>
            <a:chOff x="0" y="188640"/>
            <a:chExt cx="9144000" cy="1656184"/>
          </a:xfrm>
        </p:grpSpPr>
        <p:sp>
          <p:nvSpPr>
            <p:cNvPr id="8" name="Prostokąt 7"/>
            <p:cNvSpPr/>
            <p:nvPr/>
          </p:nvSpPr>
          <p:spPr>
            <a:xfrm>
              <a:off x="0" y="188640"/>
              <a:ext cx="9144000" cy="1656184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1772816"/>
              <a:ext cx="9144000" cy="584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672" y="260648"/>
            <a:ext cx="8064896" cy="1512168"/>
          </a:xfrm>
        </p:spPr>
        <p:txBody>
          <a:bodyPr>
            <a:normAutofit/>
          </a:bodyPr>
          <a:lstStyle/>
          <a:p>
            <a:pPr algn="l"/>
            <a:r>
              <a:rPr lang="pl-PL" sz="2000" b="1" dirty="0" smtClean="0"/>
              <a:t>Dodatkowe wymagania w szkoleniu lotniczym (UPRT)</a:t>
            </a:r>
            <a: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Podstawy prawne i definicje</a:t>
            </a:r>
            <a:endParaRPr lang="pl-PL" sz="2400" dirty="0"/>
          </a:p>
        </p:txBody>
      </p:sp>
      <p:pic>
        <p:nvPicPr>
          <p:cNvPr id="17" name="Obraz 16" descr="Logo UL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08112" cy="947905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10856" y="1988840"/>
            <a:ext cx="878512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Podstawy </a:t>
            </a:r>
            <a:r>
              <a:rPr lang="pl-PL" sz="2400" b="1" dirty="0" smtClean="0"/>
              <a:t>prawne  - ICAO</a:t>
            </a:r>
          </a:p>
          <a:p>
            <a:pPr algn="just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  </a:t>
            </a:r>
            <a:r>
              <a:rPr lang="pl-PL" sz="2200" b="1" dirty="0" err="1" smtClean="0"/>
              <a:t>Doc</a:t>
            </a:r>
            <a:r>
              <a:rPr lang="pl-PL" sz="2200" b="1" dirty="0" smtClean="0"/>
              <a:t> </a:t>
            </a:r>
            <a:r>
              <a:rPr lang="pl-PL" sz="2200" b="1" dirty="0"/>
              <a:t>10011 ICAO 2014 wyd. 1</a:t>
            </a:r>
            <a:endParaRPr lang="pl-PL" sz="2200" dirty="0"/>
          </a:p>
          <a:p>
            <a:pPr algn="just"/>
            <a:r>
              <a:rPr lang="pl-PL" sz="2400" b="1" dirty="0" smtClean="0"/>
              <a:t>	Podręcznik </a:t>
            </a:r>
            <a:r>
              <a:rPr lang="pl-PL" sz="2400" b="1" dirty="0"/>
              <a:t>do szkolenia w zakresie zapobiegania i wyprowadzania samolotu z sytuacji </a:t>
            </a:r>
            <a:r>
              <a:rPr lang="pl-PL" sz="2400" b="1" dirty="0" smtClean="0"/>
              <a:t>krytycznych</a:t>
            </a:r>
          </a:p>
          <a:p>
            <a:pPr algn="just"/>
            <a:endParaRPr lang="pl-PL" sz="2400" dirty="0"/>
          </a:p>
          <a:p>
            <a:pPr algn="just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  </a:t>
            </a:r>
            <a:r>
              <a:rPr lang="pl-PL" sz="2200" b="1" dirty="0" smtClean="0"/>
              <a:t>Załącznik </a:t>
            </a:r>
            <a:r>
              <a:rPr lang="pl-PL" sz="2200" b="1" dirty="0"/>
              <a:t>I do Konwencji o międzynarodowym lotnictwie cywilnym </a:t>
            </a:r>
          </a:p>
          <a:p>
            <a:pPr algn="just"/>
            <a:r>
              <a:rPr lang="pl-PL" sz="2200" b="1" dirty="0" smtClean="0"/>
              <a:t>zmiana </a:t>
            </a:r>
            <a:r>
              <a:rPr lang="pl-PL" sz="2200" b="1" dirty="0"/>
              <a:t>172 z </a:t>
            </a:r>
            <a:r>
              <a:rPr lang="pl-PL" sz="2200" b="1" dirty="0" smtClean="0"/>
              <a:t>2014r</a:t>
            </a:r>
            <a:r>
              <a:rPr lang="pl-PL" sz="2000" b="1" dirty="0"/>
              <a:t>.</a:t>
            </a:r>
            <a:endParaRPr lang="pl-PL" sz="2000" dirty="0"/>
          </a:p>
          <a:p>
            <a:pPr algn="just"/>
            <a:r>
              <a:rPr lang="pl-PL" sz="2400" b="1" dirty="0" smtClean="0"/>
              <a:t>	Licencjonowanie </a:t>
            </a:r>
            <a:r>
              <a:rPr lang="pl-PL" sz="2400" b="1" dirty="0"/>
              <a:t>personelu</a:t>
            </a:r>
            <a:endParaRPr lang="pl-PL" sz="2400" dirty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/</a:t>
            </a:r>
            <a:r>
              <a:rPr lang="pl-PL" dirty="0"/>
              <a:t>aktualne wydanie 11 z 2011 obejmuje zmianę 174 (</a:t>
            </a:r>
            <a:r>
              <a:rPr lang="pl-PL" dirty="0" err="1"/>
              <a:t>Dz.Urz</a:t>
            </a:r>
            <a:r>
              <a:rPr lang="pl-PL" dirty="0"/>
              <a:t>. z 2018 poz. 23), na dniach zmiana 175</a:t>
            </a:r>
            <a:endParaRPr lang="pl-PL" sz="2800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91C7-3713-4C92-8351-F1FC01AA6BF0}" type="datetime1">
              <a:rPr lang="pl-PL" smtClean="0"/>
              <a:t>2019-05-08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70793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6"/>
          <p:cNvGrpSpPr/>
          <p:nvPr/>
        </p:nvGrpSpPr>
        <p:grpSpPr>
          <a:xfrm>
            <a:off x="0" y="332656"/>
            <a:ext cx="9144000" cy="1296144"/>
            <a:chOff x="0" y="188640"/>
            <a:chExt cx="9144000" cy="1656184"/>
          </a:xfrm>
        </p:grpSpPr>
        <p:sp>
          <p:nvSpPr>
            <p:cNvPr id="8" name="Prostokąt 7"/>
            <p:cNvSpPr/>
            <p:nvPr/>
          </p:nvSpPr>
          <p:spPr>
            <a:xfrm>
              <a:off x="0" y="188640"/>
              <a:ext cx="9144000" cy="1656184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1772816"/>
              <a:ext cx="9144000" cy="584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672" y="260648"/>
            <a:ext cx="8064896" cy="1512168"/>
          </a:xfrm>
        </p:spPr>
        <p:txBody>
          <a:bodyPr>
            <a:normAutofit/>
          </a:bodyPr>
          <a:lstStyle/>
          <a:p>
            <a:pPr algn="l"/>
            <a:r>
              <a:rPr lang="pl-PL" sz="2000" b="1" dirty="0"/>
              <a:t>Dodatkowe wymagania w szkoleniu lotniczym (UPRT)</a:t>
            </a:r>
            <a: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Podstawy prawne i definicje</a:t>
            </a:r>
            <a:endParaRPr lang="pl-PL" sz="2400" dirty="0"/>
          </a:p>
        </p:txBody>
      </p:sp>
      <p:pic>
        <p:nvPicPr>
          <p:cNvPr id="17" name="Obraz 16" descr="Logo UL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08112" cy="947905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10856" y="1988840"/>
            <a:ext cx="8785129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Podstawy prawne  - </a:t>
            </a:r>
            <a:r>
              <a:rPr lang="pl-PL" sz="2400" b="1" dirty="0" smtClean="0"/>
              <a:t>EASA</a:t>
            </a:r>
            <a:endParaRPr lang="pl-PL" sz="2400" b="1" dirty="0"/>
          </a:p>
          <a:p>
            <a:pPr algn="just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  </a:t>
            </a:r>
            <a:r>
              <a:rPr lang="pl-PL" b="1" dirty="0" smtClean="0"/>
              <a:t> </a:t>
            </a:r>
            <a:r>
              <a:rPr lang="pl-PL" sz="2200" b="1" dirty="0"/>
              <a:t>Rozporządzenie Wykonawcze Komisji (UE) 2018/1974 z dnia 14 grudnia 2018 r. zmieniające rozporządzenie (UE) nr 1178/2011 ustanawiające wymagania techniczne i procedury administracyjne odnoszące się do załóg w lotnictwie cywilnym zgodnie z rozporządzeniem Parlamentu Europejskiego i Rady (UE) 2018/1139 (</a:t>
            </a:r>
            <a:r>
              <a:rPr lang="pl-PL" sz="2200" b="1" dirty="0" err="1"/>
              <a:t>Dz.U.L</a:t>
            </a:r>
            <a:r>
              <a:rPr lang="pl-PL" sz="2200" b="1" dirty="0"/>
              <a:t> 326 z 20.11.2018)</a:t>
            </a:r>
          </a:p>
          <a:p>
            <a:pPr algn="just">
              <a:spcBef>
                <a:spcPts val="1200"/>
              </a:spcBef>
            </a:pP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  </a:t>
            </a:r>
            <a:r>
              <a:rPr lang="pl-PL" b="1" dirty="0" smtClean="0"/>
              <a:t> </a:t>
            </a:r>
            <a:r>
              <a:rPr lang="pl-PL" sz="2000" b="1" dirty="0"/>
              <a:t>Akceptowalne sposoby potwierdzania spełnienia wymagań (AMC) oraz materiały zawierające wytyczne (GM)</a:t>
            </a:r>
            <a:endParaRPr lang="pl-PL" sz="2000" dirty="0"/>
          </a:p>
          <a:p>
            <a:pPr algn="just">
              <a:spcBef>
                <a:spcPts val="600"/>
              </a:spcBef>
            </a:pPr>
            <a:r>
              <a:rPr lang="pl-PL" sz="2000" b="1" dirty="0" smtClean="0"/>
              <a:t>	AMC </a:t>
            </a:r>
            <a:r>
              <a:rPr lang="pl-PL" sz="2000" b="1" dirty="0"/>
              <a:t>i GM do FCL zmiana 7 (zał. I do Decyzji 2019/005/R)</a:t>
            </a:r>
            <a:endParaRPr lang="pl-PL" sz="2000" dirty="0"/>
          </a:p>
          <a:p>
            <a:pPr algn="just">
              <a:spcBef>
                <a:spcPts val="600"/>
              </a:spcBef>
            </a:pPr>
            <a:r>
              <a:rPr lang="pl-PL" sz="2000" b="1" dirty="0" smtClean="0"/>
              <a:t>	AMC </a:t>
            </a:r>
            <a:r>
              <a:rPr lang="pl-PL" sz="2000" b="1" dirty="0"/>
              <a:t>i GM do ORA zmiana6 (zał. II do Decyzji 2019/005/R</a:t>
            </a:r>
            <a:r>
              <a:rPr lang="pl-PL" b="1" dirty="0"/>
              <a:t>)</a:t>
            </a:r>
            <a:endParaRPr lang="pl-PL" sz="2800" dirty="0" smtClean="0"/>
          </a:p>
          <a:p>
            <a:endParaRPr lang="pl-PL" sz="1600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91C7-3713-4C92-8351-F1FC01AA6BF0}" type="datetime1">
              <a:rPr lang="pl-PL" smtClean="0"/>
              <a:t>2019-05-08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76559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6"/>
          <p:cNvGrpSpPr/>
          <p:nvPr/>
        </p:nvGrpSpPr>
        <p:grpSpPr>
          <a:xfrm>
            <a:off x="0" y="332656"/>
            <a:ext cx="9144000" cy="1296144"/>
            <a:chOff x="0" y="188640"/>
            <a:chExt cx="9144000" cy="1656184"/>
          </a:xfrm>
        </p:grpSpPr>
        <p:sp>
          <p:nvSpPr>
            <p:cNvPr id="8" name="Prostokąt 7"/>
            <p:cNvSpPr/>
            <p:nvPr/>
          </p:nvSpPr>
          <p:spPr>
            <a:xfrm>
              <a:off x="0" y="188640"/>
              <a:ext cx="9144000" cy="1656184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1772816"/>
              <a:ext cx="9144000" cy="584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672" y="260648"/>
            <a:ext cx="8064896" cy="1512168"/>
          </a:xfrm>
        </p:spPr>
        <p:txBody>
          <a:bodyPr>
            <a:norm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pl-PL" sz="2000" b="1" dirty="0"/>
              <a:t>Dodatkowe wymagania w szkoleniu lotniczym (UPRT)</a:t>
            </a:r>
            <a: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Podstawy prawne i definicje</a:t>
            </a:r>
            <a:endParaRPr lang="pl-PL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pic>
        <p:nvPicPr>
          <p:cNvPr id="17" name="Obraz 16" descr="Logo UL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08112" cy="947905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10856" y="1988840"/>
            <a:ext cx="878512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</a:t>
            </a:r>
            <a:r>
              <a:rPr lang="pl-PL" sz="2400" dirty="0"/>
              <a:t>ICAO </a:t>
            </a:r>
            <a:r>
              <a:rPr lang="pl-PL" sz="2400" dirty="0" smtClean="0"/>
              <a:t>Doc.10011 </a:t>
            </a:r>
            <a:r>
              <a:rPr lang="pl-PL" sz="2400" dirty="0"/>
              <a:t>– Słownik</a:t>
            </a:r>
          </a:p>
          <a:p>
            <a:r>
              <a:rPr lang="pl-PL" sz="2200" b="1" i="1" dirty="0" smtClean="0"/>
              <a:t>Sytuacja </a:t>
            </a:r>
            <a:r>
              <a:rPr lang="pl-PL" sz="2200" b="1" i="1" dirty="0"/>
              <a:t>krytyczna samolotu (</a:t>
            </a:r>
            <a:r>
              <a:rPr lang="pl-PL" sz="2200" b="1" i="1" dirty="0" err="1"/>
              <a:t>Aeroplane</a:t>
            </a:r>
            <a:r>
              <a:rPr lang="pl-PL" sz="2200" b="1" i="1" dirty="0"/>
              <a:t> </a:t>
            </a:r>
            <a:r>
              <a:rPr lang="pl-PL" sz="2200" b="1" i="1" dirty="0" err="1"/>
              <a:t>upset</a:t>
            </a:r>
            <a:r>
              <a:rPr lang="pl-PL" sz="2200" b="1" i="1" dirty="0"/>
              <a:t>). </a:t>
            </a:r>
            <a:endParaRPr lang="pl-PL" sz="2200" b="1" i="1" dirty="0" smtClean="0"/>
          </a:p>
          <a:p>
            <a:pPr algn="just"/>
            <a:r>
              <a:rPr lang="pl-PL" sz="2200" dirty="0" smtClean="0"/>
              <a:t>Sytuacja </a:t>
            </a:r>
            <a:r>
              <a:rPr lang="pl-PL" sz="2200" dirty="0"/>
              <a:t>w locie kiedy samolot przekracza w sposób niezamierzony parametry zwykle występujące w operacjach liniowych lub podczas szkolenia, definiowany poprzez wystąpienie co najmniej jednego spośród poniższych parametrów:</a:t>
            </a:r>
          </a:p>
          <a:p>
            <a:pPr algn="just"/>
            <a:r>
              <a:rPr lang="pl-PL" sz="2200" dirty="0"/>
              <a:t>a) położenie w pochyleniu przekraczające 25 stopni, nos zadarty; lub</a:t>
            </a:r>
          </a:p>
          <a:p>
            <a:pPr algn="just"/>
            <a:r>
              <a:rPr lang="pl-PL" sz="2200" dirty="0"/>
              <a:t>b) położenie w pochyleniu przekraczające 10 stopni, nos pochylony; lub</a:t>
            </a:r>
          </a:p>
          <a:p>
            <a:pPr algn="just"/>
            <a:r>
              <a:rPr lang="pl-PL" sz="2200" dirty="0"/>
              <a:t>c) kąt przechylenia większy niż 45 stopni; lub</a:t>
            </a:r>
          </a:p>
          <a:p>
            <a:pPr algn="just"/>
            <a:r>
              <a:rPr lang="pl-PL" sz="2200" dirty="0"/>
              <a:t>d) z zachowaniem powyższych parametrów, ale wykonując lot z prędkością nieodpowiednią </a:t>
            </a:r>
            <a:r>
              <a:rPr lang="pl-PL" sz="2200" dirty="0" smtClean="0"/>
              <a:t>do warunków</a:t>
            </a:r>
            <a:r>
              <a:rPr lang="pl-PL" sz="2200" b="1" i="1" dirty="0" smtClean="0"/>
              <a:t> </a:t>
            </a:r>
            <a:endParaRPr lang="pl-PL" sz="2200" dirty="0"/>
          </a:p>
          <a:p>
            <a:endParaRPr lang="pl-PL" sz="1600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7</a:t>
            </a:fld>
            <a:endParaRPr lang="pl-PL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91C7-3713-4C92-8351-F1FC01AA6BF0}" type="datetime1">
              <a:rPr lang="pl-PL" smtClean="0"/>
              <a:t>2019-05-08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44747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6"/>
          <p:cNvGrpSpPr/>
          <p:nvPr/>
        </p:nvGrpSpPr>
        <p:grpSpPr>
          <a:xfrm>
            <a:off x="0" y="332656"/>
            <a:ext cx="9144000" cy="1296144"/>
            <a:chOff x="0" y="188640"/>
            <a:chExt cx="9144000" cy="1656184"/>
          </a:xfrm>
        </p:grpSpPr>
        <p:sp>
          <p:nvSpPr>
            <p:cNvPr id="8" name="Prostokąt 7"/>
            <p:cNvSpPr/>
            <p:nvPr/>
          </p:nvSpPr>
          <p:spPr>
            <a:xfrm>
              <a:off x="0" y="188640"/>
              <a:ext cx="9144000" cy="1656184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1772816"/>
              <a:ext cx="9144000" cy="584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672" y="260648"/>
            <a:ext cx="8064896" cy="1512168"/>
          </a:xfrm>
        </p:spPr>
        <p:txBody>
          <a:bodyPr>
            <a:norm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pl-PL" sz="2000" b="1" dirty="0"/>
              <a:t>Dodatkowe wymagania w szkoleniu lotniczym (UPRT)</a:t>
            </a:r>
            <a: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Podstawy prawne i definicje</a:t>
            </a:r>
            <a:endParaRPr lang="pl-PL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pic>
        <p:nvPicPr>
          <p:cNvPr id="17" name="Obraz 16" descr="Logo UL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08112" cy="947905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10856" y="1988840"/>
            <a:ext cx="878512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b="1" dirty="0" smtClean="0"/>
          </a:p>
          <a:p>
            <a:pPr algn="ctr"/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 </a:t>
            </a:r>
            <a:r>
              <a:rPr lang="pl-PL" sz="2400" dirty="0" smtClean="0"/>
              <a:t>AMC </a:t>
            </a:r>
            <a:r>
              <a:rPr lang="pl-PL" sz="2400" dirty="0"/>
              <a:t>i GM FCL</a:t>
            </a:r>
          </a:p>
          <a:p>
            <a:pPr>
              <a:spcBef>
                <a:spcPts val="1200"/>
              </a:spcBef>
            </a:pPr>
            <a:r>
              <a:rPr lang="pl-PL" sz="2200" b="1" i="1" dirty="0"/>
              <a:t>Sytuacja krytyczna samolotu (</a:t>
            </a:r>
            <a:r>
              <a:rPr lang="pl-PL" sz="2200" b="1" i="1" dirty="0" err="1"/>
              <a:t>Aeroplane</a:t>
            </a:r>
            <a:r>
              <a:rPr lang="pl-PL" sz="2200" b="1" i="1" dirty="0"/>
              <a:t> </a:t>
            </a:r>
            <a:r>
              <a:rPr lang="pl-PL" sz="2200" b="1" i="1" dirty="0" err="1"/>
              <a:t>upset</a:t>
            </a:r>
            <a:r>
              <a:rPr lang="pl-PL" sz="2200" b="1" i="1" dirty="0" smtClean="0"/>
              <a:t>)</a:t>
            </a:r>
          </a:p>
          <a:p>
            <a:pPr algn="just"/>
            <a:r>
              <a:rPr lang="pl-PL" sz="2200" dirty="0" smtClean="0"/>
              <a:t>Sytuacja </a:t>
            </a:r>
            <a:r>
              <a:rPr lang="pl-PL" sz="2200" dirty="0"/>
              <a:t>krytyczna” </a:t>
            </a:r>
            <a:r>
              <a:rPr lang="pl-PL" sz="2200" dirty="0" smtClean="0"/>
              <a:t> </a:t>
            </a:r>
            <a:r>
              <a:rPr lang="pl-PL" sz="2200" dirty="0"/>
              <a:t>odnosi się do niepożądanego stanu statku powietrznego charakteryzującego się niezamierzonymi rozbieżnościami w stosunku do parametrów normalnie występujących podczas operacji. Sytuacja krytyczna samolotu może wiązać się z rozbieżnościami pułapu i / lub kąta nachylenia, a także niewłaściwymi prędkościami lotu dla warunku</a:t>
            </a:r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91C7-3713-4C92-8351-F1FC01AA6BF0}" type="datetime1">
              <a:rPr lang="pl-PL" smtClean="0"/>
              <a:t>2019-05-08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75364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6"/>
          <p:cNvGrpSpPr/>
          <p:nvPr/>
        </p:nvGrpSpPr>
        <p:grpSpPr>
          <a:xfrm>
            <a:off x="0" y="332656"/>
            <a:ext cx="9144000" cy="1296144"/>
            <a:chOff x="0" y="188640"/>
            <a:chExt cx="9144000" cy="1656184"/>
          </a:xfrm>
        </p:grpSpPr>
        <p:sp>
          <p:nvSpPr>
            <p:cNvPr id="8" name="Prostokąt 7"/>
            <p:cNvSpPr/>
            <p:nvPr/>
          </p:nvSpPr>
          <p:spPr>
            <a:xfrm>
              <a:off x="0" y="188640"/>
              <a:ext cx="9144000" cy="1656184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1772816"/>
              <a:ext cx="9144000" cy="584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C000"/>
                </a:solidFill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672" y="260648"/>
            <a:ext cx="8064896" cy="1512168"/>
          </a:xfrm>
        </p:spPr>
        <p:txBody>
          <a:bodyPr>
            <a:normAutofit/>
          </a:bodyPr>
          <a:lstStyle/>
          <a:p>
            <a:pPr algn="l"/>
            <a:r>
              <a:rPr lang="pl-PL" sz="2000" b="1" dirty="0"/>
              <a:t>Dodatkowe wymagania w szkoleniu lotniczym (UPRT)</a:t>
            </a:r>
            <a: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pl-PL" sz="2400" b="1" dirty="0"/>
              <a:t>Szkolenie UPRT </a:t>
            </a:r>
            <a:endParaRPr lang="pl-PL" sz="2400" dirty="0"/>
          </a:p>
        </p:txBody>
      </p:sp>
      <p:pic>
        <p:nvPicPr>
          <p:cNvPr id="17" name="Obraz 16" descr="Logo UL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08112" cy="947905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8104" y="1810119"/>
            <a:ext cx="8785129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Artykuł 4 b rozporządzenia (UE) </a:t>
            </a:r>
            <a:r>
              <a:rPr lang="pl-PL" b="1" dirty="0" smtClean="0"/>
              <a:t>nr1178/2011 – </a:t>
            </a:r>
            <a:r>
              <a:rPr lang="pl-PL" i="1" dirty="0" smtClean="0"/>
              <a:t>(nowy)</a:t>
            </a:r>
            <a:endParaRPr lang="pl-PL" i="1" dirty="0"/>
          </a:p>
          <a:p>
            <a:pPr algn="ctr"/>
            <a:r>
              <a:rPr lang="pl-PL" sz="2200" b="1" dirty="0" smtClean="0"/>
              <a:t>Szkolenie </a:t>
            </a:r>
            <a:r>
              <a:rPr lang="pl-PL" sz="2200" b="1" dirty="0"/>
              <a:t>w zakresie zapobiegania sytuacjom krytycznym i wyprowadzania samolotu z takich sytuacji </a:t>
            </a:r>
            <a:endParaRPr lang="pl-PL" sz="2200" dirty="0"/>
          </a:p>
          <a:p>
            <a:pPr marL="457200" indent="-457200" algn="just">
              <a:buFont typeface="+mj-lt"/>
              <a:buAutoNum type="arabicPeriod"/>
            </a:pPr>
            <a:r>
              <a:rPr lang="pl-PL" sz="2000" dirty="0"/>
              <a:t>1.Szkolenie z zakresu zapobiegania sytuacjom krytycznym i wyprowadzania samolotu z takich sytuacji powinno stać się obowiązkową częścią szkolenia na licencję pilota w załodze wieloosobowej (MPL), zintegrowanego szkolenia pilotów w dziedzinie transportu lotniczego na samoloty (ATP(A)), szkolenia na licencję pilota zawodowego na samoloty (CPL(A)) oraz szkolenia w zakresie uprawnień na klasę lub typ samolotu na: 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lphaLcParenR"/>
            </a:pPr>
            <a:r>
              <a:rPr lang="pl-PL" sz="2000" dirty="0" smtClean="0"/>
              <a:t>samoloty </a:t>
            </a:r>
            <a:r>
              <a:rPr lang="pl-PL" sz="2000" dirty="0" err="1"/>
              <a:t>complex</a:t>
            </a:r>
            <a:r>
              <a:rPr lang="pl-PL" sz="2000" dirty="0"/>
              <a:t> o przeciętnych osiągach z załogą jednoosobową; 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pl-PL" sz="2000" dirty="0" smtClean="0"/>
              <a:t>samoloty </a:t>
            </a:r>
            <a:r>
              <a:rPr lang="pl-PL" sz="2000" dirty="0" err="1"/>
              <a:t>complex</a:t>
            </a:r>
            <a:r>
              <a:rPr lang="pl-PL" sz="2000" dirty="0"/>
              <a:t> o wysokich osiągach z załogą jednoosobową; lub 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pl-PL" sz="2000" dirty="0" smtClean="0"/>
              <a:t>samoloty </a:t>
            </a:r>
            <a:r>
              <a:rPr lang="pl-PL" sz="2000" dirty="0"/>
              <a:t>z załogą wieloosobową; zgodnie z załącznikiem I (część FCL</a:t>
            </a:r>
            <a:r>
              <a:rPr lang="pl-PL" sz="2000" dirty="0" smtClean="0"/>
              <a:t>).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pl-PL" sz="2000" dirty="0" smtClean="0"/>
              <a:t>samoloty z załogą jednoosobową eksploatowane w operacjach w załodze wieloosobowej; </a:t>
            </a:r>
            <a:endParaRPr lang="pl-PL" sz="2000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Urząd Lotnictwa Cywilnego 2017</a:t>
            </a:r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E429-FA27-4B6F-990C-23CE7F0A7C3B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91C7-3713-4C92-8351-F1FC01AA6BF0}" type="datetime1">
              <a:rPr lang="pl-PL" smtClean="0"/>
              <a:t>2019-05-08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25317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2213</TotalTime>
  <Words>2210</Words>
  <Application>Microsoft Office PowerPoint</Application>
  <PresentationFormat>Pokaz na ekranie (4:3)</PresentationFormat>
  <Paragraphs>290</Paragraphs>
  <Slides>27</Slides>
  <Notes>26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Motyw pakietu Office</vt:lpstr>
      <vt:lpstr>Dodatkowe wymagania  w szkoleniu lotniczym  - (UPRT)</vt:lpstr>
      <vt:lpstr>Dodatkowe wymagania w szkoleniu lotniczym (UPRT) Spis treści  </vt:lpstr>
      <vt:lpstr>Dodatkowe wymagania w szkoleniu lotniczym (UPRT)  Podstawy prawne i definicje</vt:lpstr>
      <vt:lpstr>Dodatkowe wymagania w szkoleniu lotniczym (UPRT) Podstawy prawne i definicje</vt:lpstr>
      <vt:lpstr>Dodatkowe wymagania w szkoleniu lotniczym (UPRT) Podstawy prawne i definicje</vt:lpstr>
      <vt:lpstr>Dodatkowe wymagania w szkoleniu lotniczym (UPRT) Podstawy prawne i definicje</vt:lpstr>
      <vt:lpstr>Dodatkowe wymagania w szkoleniu lotniczym (UPRT) Podstawy prawne i definicje</vt:lpstr>
      <vt:lpstr>Dodatkowe wymagania w szkoleniu lotniczym (UPRT) Podstawy prawne i definicje</vt:lpstr>
      <vt:lpstr>Dodatkowe wymagania w szkoleniu lotniczym (UPRT) Szkolenie UPRT </vt:lpstr>
      <vt:lpstr>Dodatkowe wymagania w szkoleniu lotniczym (UPRT) Szkolenie UPRT </vt:lpstr>
      <vt:lpstr>Dodatkowe wymagania w szkoleniu lotniczym (UPRT) Szkolenie UPRT </vt:lpstr>
      <vt:lpstr>Dodatkowe wymagania w szkoleniu lotniczym (UPRT) Szkolenie UPRT </vt:lpstr>
      <vt:lpstr>Dodatkowe wymagania w szkoleniu lotniczym (UPRT) Szkolenie UPRT </vt:lpstr>
      <vt:lpstr>Dodatkowe wymagania w szkoleniu lotniczym (UPRT) Szkolenie UPRT </vt:lpstr>
      <vt:lpstr>Dodatkowe wymagania w szkoleniu lotniczym (UPRT) Ważne daty wprowadzenia UPRT</vt:lpstr>
      <vt:lpstr>Dodatkowe wymagania w szkoleniu lotniczym (UPRT) Ważne daty wprowadzenia UPRT</vt:lpstr>
      <vt:lpstr>Dodatkowe wymagania w szkoleniu lotniczym (UPRT) Ważne daty wprowadzenia UPRT</vt:lpstr>
      <vt:lpstr>Dodatkowe wymagania w szkoleniu lotniczym (UPRT) Wprowadzenie szkolenia UPRT w ATO </vt:lpstr>
      <vt:lpstr>Dodatkowe wymagania w szkoleniu lotniczym (UPRT) Wprowadzenie szkolenia UPRT w ATO </vt:lpstr>
      <vt:lpstr>Dodatkowe wymagania w szkoleniu lotniczym (UPRT) Wprowadzenie szkolenia UPRT w ATO </vt:lpstr>
      <vt:lpstr>Dodatkowe wymagania w szkoleniu lotniczym (UPRT) Wprowadzenie szkolenia UPRT w ATO </vt:lpstr>
      <vt:lpstr>Dodatkowe wymagania w szkoleniu lotniczym (UPRT) Wprowadzenie szkolenia UPRT w ATO </vt:lpstr>
      <vt:lpstr>Dodatkowe wymagania w szkoleniu lotniczym (UPRT) Wprowadzenie szkolenia UPRT w ATO </vt:lpstr>
      <vt:lpstr>Dodatkowe wymagania w szkoleniu lotniczym (UPRT) Wprowadzenie szkolenia UPRT w ATO </vt:lpstr>
      <vt:lpstr>Dodatkowe wymagania w szkoleniu lotniczym (UPRT) Przydatne linki </vt:lpstr>
      <vt:lpstr>Prezentacja programu PowerPoint</vt:lpstr>
      <vt:lpstr>Dodatkowe wymagania w szkoleniu lotniczym (UPRT) Spis treści</vt:lpstr>
    </vt:vector>
  </TitlesOfParts>
  <Company>ulc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pszymanski</dc:creator>
  <cp:lastModifiedBy>Babiak Agnieszka</cp:lastModifiedBy>
  <cp:revision>237</cp:revision>
  <dcterms:created xsi:type="dcterms:W3CDTF">2017-02-08T08:56:06Z</dcterms:created>
  <dcterms:modified xsi:type="dcterms:W3CDTF">2019-05-08T09:00:03Z</dcterms:modified>
</cp:coreProperties>
</file>