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6"/>
  </p:notesMasterIdLst>
  <p:sldIdLst>
    <p:sldId id="256" r:id="rId2"/>
    <p:sldId id="266" r:id="rId3"/>
    <p:sldId id="373" r:id="rId4"/>
    <p:sldId id="377" r:id="rId5"/>
    <p:sldId id="265" r:id="rId6"/>
    <p:sldId id="366" r:id="rId7"/>
    <p:sldId id="383" r:id="rId8"/>
    <p:sldId id="381" r:id="rId9"/>
    <p:sldId id="378" r:id="rId10"/>
    <p:sldId id="376" r:id="rId11"/>
    <p:sldId id="370" r:id="rId12"/>
    <p:sldId id="382" r:id="rId13"/>
    <p:sldId id="379" r:id="rId14"/>
    <p:sldId id="264" r:id="rId15"/>
  </p:sldIdLst>
  <p:sldSz cx="10688638" cy="7562850"/>
  <p:notesSz cx="6858000" cy="9144000"/>
  <p:defaultTextStyle>
    <a:defPPr>
      <a:defRPr lang="en-US"/>
    </a:defPPr>
    <a:lvl1pPr algn="l" rtl="0" eaLnBrk="0" fontAlgn="base" hangingPunct="0">
      <a:spcBef>
        <a:spcPct val="50000"/>
      </a:spcBef>
      <a:spcAft>
        <a:spcPct val="0"/>
      </a:spcAft>
      <a:buFont typeface="Times" pitchFamily="-128" charset="0"/>
      <a:buChar char="•"/>
      <a:defRPr sz="1500" kern="1200">
        <a:solidFill>
          <a:schemeClr val="tx1"/>
        </a:solidFill>
        <a:latin typeface="Arial" charset="0"/>
        <a:ea typeface="ＭＳ Ｐゴシック" pitchFamily="-128" charset="-128"/>
        <a:cs typeface="+mn-cs"/>
      </a:defRPr>
    </a:lvl1pPr>
    <a:lvl2pPr marL="457200" algn="l" rtl="0" eaLnBrk="0" fontAlgn="base" hangingPunct="0">
      <a:spcBef>
        <a:spcPct val="50000"/>
      </a:spcBef>
      <a:spcAft>
        <a:spcPct val="0"/>
      </a:spcAft>
      <a:buFont typeface="Times" pitchFamily="-128" charset="0"/>
      <a:buChar char="•"/>
      <a:defRPr sz="1500" kern="1200">
        <a:solidFill>
          <a:schemeClr val="tx1"/>
        </a:solidFill>
        <a:latin typeface="Arial" charset="0"/>
        <a:ea typeface="ＭＳ Ｐゴシック" pitchFamily="-128" charset="-128"/>
        <a:cs typeface="+mn-cs"/>
      </a:defRPr>
    </a:lvl2pPr>
    <a:lvl3pPr marL="914400" algn="l" rtl="0" eaLnBrk="0" fontAlgn="base" hangingPunct="0">
      <a:spcBef>
        <a:spcPct val="50000"/>
      </a:spcBef>
      <a:spcAft>
        <a:spcPct val="0"/>
      </a:spcAft>
      <a:buFont typeface="Times" pitchFamily="-128" charset="0"/>
      <a:buChar char="•"/>
      <a:defRPr sz="1500" kern="1200">
        <a:solidFill>
          <a:schemeClr val="tx1"/>
        </a:solidFill>
        <a:latin typeface="Arial" charset="0"/>
        <a:ea typeface="ＭＳ Ｐゴシック" pitchFamily="-128" charset="-128"/>
        <a:cs typeface="+mn-cs"/>
      </a:defRPr>
    </a:lvl3pPr>
    <a:lvl4pPr marL="1371600" algn="l" rtl="0" eaLnBrk="0" fontAlgn="base" hangingPunct="0">
      <a:spcBef>
        <a:spcPct val="50000"/>
      </a:spcBef>
      <a:spcAft>
        <a:spcPct val="0"/>
      </a:spcAft>
      <a:buFont typeface="Times" pitchFamily="-128" charset="0"/>
      <a:buChar char="•"/>
      <a:defRPr sz="1500" kern="1200">
        <a:solidFill>
          <a:schemeClr val="tx1"/>
        </a:solidFill>
        <a:latin typeface="Arial" charset="0"/>
        <a:ea typeface="ＭＳ Ｐゴシック" pitchFamily="-128" charset="-128"/>
        <a:cs typeface="+mn-cs"/>
      </a:defRPr>
    </a:lvl4pPr>
    <a:lvl5pPr marL="1828800" algn="l" rtl="0" eaLnBrk="0" fontAlgn="base" hangingPunct="0">
      <a:spcBef>
        <a:spcPct val="50000"/>
      </a:spcBef>
      <a:spcAft>
        <a:spcPct val="0"/>
      </a:spcAft>
      <a:buFont typeface="Times" pitchFamily="-128" charset="0"/>
      <a:buChar char="•"/>
      <a:defRPr sz="1500" kern="1200">
        <a:solidFill>
          <a:schemeClr val="tx1"/>
        </a:solidFill>
        <a:latin typeface="Arial" charset="0"/>
        <a:ea typeface="ＭＳ Ｐゴシック" pitchFamily="-128" charset="-128"/>
        <a:cs typeface="+mn-cs"/>
      </a:defRPr>
    </a:lvl5pPr>
    <a:lvl6pPr marL="2286000" algn="l" defTabSz="914400" rtl="0" eaLnBrk="1" latinLnBrk="0" hangingPunct="1">
      <a:defRPr sz="1500" kern="1200">
        <a:solidFill>
          <a:schemeClr val="tx1"/>
        </a:solidFill>
        <a:latin typeface="Arial" charset="0"/>
        <a:ea typeface="ＭＳ Ｐゴシック" pitchFamily="-128" charset="-128"/>
        <a:cs typeface="+mn-cs"/>
      </a:defRPr>
    </a:lvl6pPr>
    <a:lvl7pPr marL="2743200" algn="l" defTabSz="914400" rtl="0" eaLnBrk="1" latinLnBrk="0" hangingPunct="1">
      <a:defRPr sz="1500" kern="1200">
        <a:solidFill>
          <a:schemeClr val="tx1"/>
        </a:solidFill>
        <a:latin typeface="Arial" charset="0"/>
        <a:ea typeface="ＭＳ Ｐゴシック" pitchFamily="-128" charset="-128"/>
        <a:cs typeface="+mn-cs"/>
      </a:defRPr>
    </a:lvl7pPr>
    <a:lvl8pPr marL="3200400" algn="l" defTabSz="914400" rtl="0" eaLnBrk="1" latinLnBrk="0" hangingPunct="1">
      <a:defRPr sz="1500" kern="1200">
        <a:solidFill>
          <a:schemeClr val="tx1"/>
        </a:solidFill>
        <a:latin typeface="Arial" charset="0"/>
        <a:ea typeface="ＭＳ Ｐゴシック" pitchFamily="-128" charset="-128"/>
        <a:cs typeface="+mn-cs"/>
      </a:defRPr>
    </a:lvl8pPr>
    <a:lvl9pPr marL="3657600" algn="l" defTabSz="914400" rtl="0" eaLnBrk="1" latinLnBrk="0" hangingPunct="1">
      <a:defRPr sz="1500" kern="1200">
        <a:solidFill>
          <a:schemeClr val="tx1"/>
        </a:solidFill>
        <a:latin typeface="Arial" charset="0"/>
        <a:ea typeface="ＭＳ Ｐゴシック" pitchFamily="-128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16">
          <p15:clr>
            <a:srgbClr val="A4A3A4"/>
          </p15:clr>
        </p15:guide>
        <p15:guide id="2" pos="36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52A7"/>
    <a:srgbClr val="32358D"/>
    <a:srgbClr val="C12E8B"/>
    <a:srgbClr val="34277B"/>
    <a:srgbClr val="E6E6E6"/>
    <a:srgbClr val="00863D"/>
    <a:srgbClr val="E8801D"/>
    <a:srgbClr val="E4C600"/>
    <a:srgbClr val="E88021"/>
    <a:srgbClr val="D3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97" autoAdjust="0"/>
    <p:restoredTop sz="81172" autoAdjust="0"/>
  </p:normalViewPr>
  <p:slideViewPr>
    <p:cSldViewPr>
      <p:cViewPr varScale="1">
        <p:scale>
          <a:sx n="60" d="100"/>
          <a:sy n="60" d="100"/>
        </p:scale>
        <p:origin x="1891" y="58"/>
      </p:cViewPr>
      <p:guideLst>
        <p:guide orient="horz" pos="4516"/>
        <p:guide pos="3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6475" y="685800"/>
            <a:ext cx="48450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/>
            </a:lvl1pPr>
          </a:lstStyle>
          <a:p>
            <a:fld id="{1D82D769-0AE2-482A-9FD9-0D2490AD0C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949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2D769-0AE2-482A-9FD9-0D2490AD0C3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77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2D769-0AE2-482A-9FD9-0D2490AD0C3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0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2D769-0AE2-482A-9FD9-0D2490AD0C3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30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2D769-0AE2-482A-9FD9-0D2490AD0C3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45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2D769-0AE2-482A-9FD9-0D2490AD0C3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9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2D769-0AE2-482A-9FD9-0D2490AD0C3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2D769-0AE2-482A-9FD9-0D2490AD0C3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64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2D769-0AE2-482A-9FD9-0D2490AD0C3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89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2D769-0AE2-482A-9FD9-0D2490AD0C3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36494" y="3179299"/>
            <a:ext cx="6251032" cy="553998"/>
          </a:xfrm>
        </p:spPr>
        <p:txBody>
          <a:bodyPr wrap="square" lIns="0" tIns="0" rIns="0" bIns="0">
            <a:spAutoFit/>
          </a:bodyPr>
          <a:lstStyle>
            <a:lvl1pPr algn="l">
              <a:defRPr sz="3600" b="1" i="1">
                <a:solidFill>
                  <a:srgbClr val="C12E8B"/>
                </a:solidFill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51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36493" y="3692232"/>
            <a:ext cx="6143668" cy="215444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Times" pitchFamily="-128" charset="0"/>
              <a:buNone/>
              <a:defRPr sz="1400" b="0" i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9713449" y="7149668"/>
            <a:ext cx="714379" cy="2899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5DE7E1C-53EE-487C-8065-E6672F586C33}" type="slidenum">
              <a:rPr lang="en-US"/>
              <a:pPr/>
              <a:t>‹#›</a:t>
            </a:fld>
            <a:endParaRPr lang="en-US" sz="1600" b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511723" y="7215526"/>
            <a:ext cx="7562910" cy="2175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Tytuł prezentacji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734300" y="1066800"/>
            <a:ext cx="2424113" cy="565626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60375" y="1066800"/>
            <a:ext cx="7121525" cy="565626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9713449" y="7149668"/>
            <a:ext cx="714379" cy="2899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D285894-020B-4000-A29A-75E20289247C}" type="slidenum">
              <a:rPr lang="en-US"/>
              <a:pPr/>
              <a:t>‹#›</a:t>
            </a:fld>
            <a:endParaRPr lang="en-US" sz="1600" b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511723" y="7215526"/>
            <a:ext cx="7562910" cy="2175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Tytuł prezentacji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9713449" y="7149668"/>
            <a:ext cx="714379" cy="2899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5864BA1-2799-4ADF-9823-638C46975E86}" type="slidenum">
              <a:rPr lang="en-US"/>
              <a:pPr/>
              <a:t>‹#›</a:t>
            </a:fld>
            <a:endParaRPr lang="en-US" sz="1600" b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511723" y="7215526"/>
            <a:ext cx="7562910" cy="2175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Tytuł prezentacji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85263" cy="15017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85263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9713449" y="7149668"/>
            <a:ext cx="714379" cy="2899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449D185-BDBC-4B55-99CA-F081B37A3909}" type="slidenum">
              <a:rPr lang="en-US"/>
              <a:pPr/>
              <a:t>‹#›</a:t>
            </a:fld>
            <a:endParaRPr lang="en-US" sz="1600" b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511723" y="7215526"/>
            <a:ext cx="7562910" cy="2175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Tytuł prezentacji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81013" y="1676400"/>
            <a:ext cx="4762500" cy="5046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395913" y="1676400"/>
            <a:ext cx="4762500" cy="5046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>
          <a:xfrm>
            <a:off x="9713449" y="7149668"/>
            <a:ext cx="714379" cy="2899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86EE835-7931-4C0D-9389-14E6D1C5C740}" type="slidenum">
              <a:rPr lang="en-US"/>
              <a:pPr/>
              <a:t>‹#›</a:t>
            </a:fld>
            <a:endParaRPr lang="en-US" sz="1600" b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511723" y="7215526"/>
            <a:ext cx="7562910" cy="2175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Tytuł prezentacji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18662" cy="1260475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2812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34988" y="2398713"/>
            <a:ext cx="4722812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429250" y="1692275"/>
            <a:ext cx="4724400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429250" y="2398713"/>
            <a:ext cx="4724400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0"/>
          </p:nvPr>
        </p:nvSpPr>
        <p:spPr>
          <a:xfrm>
            <a:off x="9713449" y="7149668"/>
            <a:ext cx="714379" cy="2899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CC941D4-ED87-4381-A90D-96F6846B2AB6}" type="slidenum">
              <a:rPr lang="en-US"/>
              <a:pPr/>
              <a:t>‹#›</a:t>
            </a:fld>
            <a:endParaRPr lang="en-US" sz="1600" b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511723" y="7215526"/>
            <a:ext cx="7562910" cy="2175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Tytuł prezentacji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>
          <a:xfrm>
            <a:off x="9713449" y="7149668"/>
            <a:ext cx="714379" cy="2899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326BFCD-96EA-4625-B486-85B3D4BF1AF6}" type="slidenum">
              <a:rPr lang="en-US"/>
              <a:pPr/>
              <a:t>‹#›</a:t>
            </a:fld>
            <a:endParaRPr lang="en-US" sz="1600" b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511723" y="7215526"/>
            <a:ext cx="7562910" cy="2175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Tytuł prezentacji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0"/>
          </p:nvPr>
        </p:nvSpPr>
        <p:spPr>
          <a:xfrm>
            <a:off x="9713449" y="7149668"/>
            <a:ext cx="714379" cy="2899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7019248-CD36-46A1-B4AB-0473E152988E}" type="slidenum">
              <a:rPr lang="en-US"/>
              <a:pPr/>
              <a:t>‹#›</a:t>
            </a:fld>
            <a:endParaRPr lang="en-US" sz="1600" b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511723" y="7215526"/>
            <a:ext cx="7562910" cy="2175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Tytuł prezentacji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6312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178300" y="301625"/>
            <a:ext cx="5975350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6312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>
          <a:xfrm>
            <a:off x="9713449" y="7149668"/>
            <a:ext cx="714379" cy="2899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0F5C803-9F7E-4C33-80B7-3C596E1633BE}" type="slidenum">
              <a:rPr lang="en-US"/>
              <a:pPr/>
              <a:t>‹#›</a:t>
            </a:fld>
            <a:endParaRPr lang="en-US" sz="1600" b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511723" y="7215526"/>
            <a:ext cx="7562910" cy="2175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Tytuł prezentacji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95500" y="5294313"/>
            <a:ext cx="6413500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3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3500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>
          <a:xfrm>
            <a:off x="9713449" y="7149668"/>
            <a:ext cx="714379" cy="2899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B761AF8-7DCD-4F97-A14F-179ED0F19BBF}" type="slidenum">
              <a:rPr lang="en-US"/>
              <a:pPr/>
              <a:t>‹#›</a:t>
            </a:fld>
            <a:endParaRPr lang="en-US" sz="1600" b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511723" y="7215526"/>
            <a:ext cx="7562910" cy="2175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Tytuł prezentacji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0000" y="807663"/>
            <a:ext cx="7190467" cy="573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0000" y="1709724"/>
            <a:ext cx="8330665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</a:t>
            </a:r>
          </a:p>
        </p:txBody>
      </p:sp>
      <p:pic>
        <p:nvPicPr>
          <p:cNvPr id="9" name="Obraz 8" descr="znak_2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908091" y="387159"/>
            <a:ext cx="1322832" cy="3962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1042988" rtl="0" fontAlgn="base">
        <a:spcBef>
          <a:spcPct val="0"/>
        </a:spcBef>
        <a:spcAft>
          <a:spcPct val="0"/>
        </a:spcAft>
        <a:defRPr sz="3600" b="1" i="1">
          <a:solidFill>
            <a:srgbClr val="C12E8B"/>
          </a:solidFill>
          <a:latin typeface="Calibri" pitchFamily="34" charset="0"/>
          <a:ea typeface="+mj-ea"/>
          <a:cs typeface="+mj-cs"/>
        </a:defRPr>
      </a:lvl1pPr>
      <a:lvl2pPr algn="l" defTabSz="1042988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128" charset="-128"/>
        </a:defRPr>
      </a:lvl2pPr>
      <a:lvl3pPr algn="l" defTabSz="1042988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128" charset="-128"/>
        </a:defRPr>
      </a:lvl3pPr>
      <a:lvl4pPr algn="l" defTabSz="1042988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128" charset="-128"/>
        </a:defRPr>
      </a:lvl4pPr>
      <a:lvl5pPr algn="l" defTabSz="1042988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128" charset="-128"/>
        </a:defRPr>
      </a:lvl5pPr>
      <a:lvl6pPr marL="457200" algn="l" defTabSz="1042988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128" charset="-128"/>
        </a:defRPr>
      </a:lvl6pPr>
      <a:lvl7pPr marL="914400" algn="l" defTabSz="1042988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128" charset="-128"/>
        </a:defRPr>
      </a:lvl7pPr>
      <a:lvl8pPr marL="1371600" algn="l" defTabSz="1042988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128" charset="-128"/>
        </a:defRPr>
      </a:lvl8pPr>
      <a:lvl9pPr marL="1828800" algn="l" defTabSz="1042988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-128" charset="-128"/>
        </a:defRPr>
      </a:lvl9pPr>
    </p:titleStyle>
    <p:bodyStyle>
      <a:lvl1pPr marL="277200" indent="-277200" algn="l" defTabSz="1042988" rtl="0" fontAlgn="base">
        <a:lnSpc>
          <a:spcPct val="100000"/>
        </a:lnSpc>
        <a:spcBef>
          <a:spcPct val="0"/>
        </a:spcBef>
        <a:spcAft>
          <a:spcPts val="1400"/>
        </a:spcAft>
        <a:buClr>
          <a:schemeClr val="tx1">
            <a:lumMod val="65000"/>
            <a:lumOff val="35000"/>
          </a:schemeClr>
        </a:buClr>
        <a:buSzPct val="110000"/>
        <a:buFontTx/>
        <a:buBlip>
          <a:blip r:embed="rId14"/>
        </a:buBlip>
        <a:defRPr sz="1800">
          <a:solidFill>
            <a:schemeClr val="tx1">
              <a:lumMod val="65000"/>
              <a:lumOff val="35000"/>
            </a:schemeClr>
          </a:solidFill>
          <a:latin typeface="Calibri" pitchFamily="34" charset="0"/>
          <a:ea typeface="+mn-ea"/>
          <a:cs typeface="+mn-cs"/>
        </a:defRPr>
      </a:lvl1pPr>
      <a:lvl2pPr marL="1185863" indent="-327025" algn="l" defTabSz="1042988" rtl="0" fontAlgn="base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</a:defRPr>
      </a:lvl2pPr>
      <a:lvl3pPr marL="1636713" indent="-260350" algn="l" defTabSz="1042988" rtl="0" fontAlgn="base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+mn-ea"/>
        </a:defRPr>
      </a:lvl3pPr>
      <a:lvl4pPr marL="2089150" indent="-261938" algn="l" defTabSz="1042988" rtl="0" fontAlgn="base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  <a:ea typeface="+mn-ea"/>
        </a:defRPr>
      </a:lvl4pPr>
      <a:lvl5pPr marL="2540000" indent="-260350" algn="l" defTabSz="104298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ea typeface="+mn-ea"/>
        </a:defRPr>
      </a:lvl5pPr>
      <a:lvl6pPr marL="2997200" indent="-260350" algn="l" defTabSz="104298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ea typeface="+mn-ea"/>
        </a:defRPr>
      </a:lvl6pPr>
      <a:lvl7pPr marL="3454400" indent="-260350" algn="l" defTabSz="104298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ea typeface="+mn-ea"/>
        </a:defRPr>
      </a:lvl7pPr>
      <a:lvl8pPr marL="3911600" indent="-260350" algn="l" defTabSz="104298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ea typeface="+mn-ea"/>
        </a:defRPr>
      </a:lvl8pPr>
      <a:lvl9pPr marL="4368800" indent="-260350" algn="l" defTabSz="104298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8.png"/><Relationship Id="rId7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7.png"/><Relationship Id="rId9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emf"/><Relationship Id="rId15" Type="http://schemas.microsoft.com/office/2007/relationships/hdphoto" Target="../media/hdphoto3.wdp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tytulowa_granatowa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103" y="0"/>
            <a:ext cx="10693741" cy="7560000"/>
          </a:xfrm>
          <a:prstGeom prst="rect">
            <a:avLst/>
          </a:prstGeom>
        </p:spPr>
      </p:pic>
      <p:pic>
        <p:nvPicPr>
          <p:cNvPr id="5" name="Obraz 4" descr="znak_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9953" y="557837"/>
            <a:ext cx="2755164" cy="810701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51831" y="1863557"/>
            <a:ext cx="8997302" cy="5201424"/>
          </a:xfrm>
          <a:effectLst>
            <a:outerShdw blurRad="50800" dist="38100" dir="10800000" algn="r" rotWithShape="0">
              <a:schemeClr val="accent4">
                <a:alpha val="83000"/>
              </a:schemeClr>
            </a:outerShdw>
          </a:effectLst>
        </p:spPr>
        <p:txBody>
          <a:bodyPr/>
          <a:lstStyle/>
          <a:p>
            <a:pPr algn="ctr">
              <a:spcBef>
                <a:spcPts val="600"/>
              </a:spcBef>
            </a:pPr>
            <a:r>
              <a:rPr lang="pl-PL" sz="5400" i="0" dirty="0">
                <a:solidFill>
                  <a:srgbClr val="D652A7"/>
                </a:solidFill>
                <a:cs typeface="Calibri" panose="020F0502020204030204" pitchFamily="34" charset="0"/>
              </a:rPr>
              <a:t>Wyzwania i kierunki rozwoju </a:t>
            </a:r>
            <a:br>
              <a:rPr lang="pl-PL" sz="4000" i="0" dirty="0">
                <a:solidFill>
                  <a:srgbClr val="D652A7"/>
                </a:solidFill>
                <a:cs typeface="Calibri" panose="020F0502020204030204" pitchFamily="34" charset="0"/>
              </a:rPr>
            </a:br>
            <a:r>
              <a:rPr lang="pl-PL" sz="4000" i="0" dirty="0">
                <a:solidFill>
                  <a:srgbClr val="D652A7"/>
                </a:solidFill>
                <a:cs typeface="Calibri" panose="020F0502020204030204" pitchFamily="34" charset="0"/>
              </a:rPr>
              <a:t>Systemu Zarządzania Bezpieczeństwem  </a:t>
            </a:r>
            <a:r>
              <a:rPr lang="pl-PL" sz="3200" i="0" dirty="0">
                <a:solidFill>
                  <a:srgbClr val="D652A7"/>
                </a:solidFill>
                <a:cs typeface="Calibri" panose="020F0502020204030204" pitchFamily="34" charset="0"/>
              </a:rPr>
              <a:t>organizacji świadczącej usługi obsługi naziemnej</a:t>
            </a:r>
            <a:br>
              <a:rPr lang="pl-PL" sz="3200" b="0" i="0" dirty="0">
                <a:solidFill>
                  <a:schemeClr val="bg1"/>
                </a:solidFill>
                <a:latin typeface="Bahnschrift" panose="020B0502040204020203" pitchFamily="34" charset="0"/>
              </a:rPr>
            </a:br>
            <a:br>
              <a:rPr lang="pl-PL" sz="3200" b="0" i="0" dirty="0">
                <a:solidFill>
                  <a:schemeClr val="bg1"/>
                </a:solidFill>
                <a:latin typeface="Bahnschrift" panose="020B0502040204020203" pitchFamily="34" charset="0"/>
              </a:rPr>
            </a:br>
            <a:br>
              <a:rPr lang="pl-PL" sz="3200" b="0" i="0" dirty="0">
                <a:solidFill>
                  <a:schemeClr val="bg1"/>
                </a:solidFill>
                <a:latin typeface="Bahnschrift" panose="020B0502040204020203" pitchFamily="34" charset="0"/>
              </a:rPr>
            </a:br>
            <a:br>
              <a:rPr lang="pl-PL" sz="3200" b="0" i="0" dirty="0">
                <a:solidFill>
                  <a:schemeClr val="bg1"/>
                </a:solidFill>
                <a:latin typeface="Bahnschrift" panose="020B0502040204020203" pitchFamily="34" charset="0"/>
              </a:rPr>
            </a:br>
            <a:br>
              <a:rPr lang="pl-PL" sz="3200" b="0" i="0" dirty="0">
                <a:solidFill>
                  <a:schemeClr val="bg1"/>
                </a:solidFill>
                <a:latin typeface="Bahnschrift" panose="020B0502040204020203" pitchFamily="34" charset="0"/>
              </a:rPr>
            </a:br>
            <a:br>
              <a:rPr lang="pl-PL" sz="3200" b="0" i="0" dirty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pl-PL" sz="22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Calibri" panose="020F0502020204030204" pitchFamily="34" charset="0"/>
              </a:rPr>
              <a:t>Konferencja Bezpieczeństwa w Lotnictwie Cywilnym</a:t>
            </a:r>
            <a:br>
              <a:rPr lang="pl-PL" sz="22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Calibri" panose="020F0502020204030204" pitchFamily="34" charset="0"/>
              </a:rPr>
            </a:br>
            <a:r>
              <a:rPr lang="pl-PL" sz="22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Calibri" panose="020F0502020204030204" pitchFamily="34" charset="0"/>
              </a:rPr>
              <a:t>Warszawa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motyw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265"/>
            <a:ext cx="1261768" cy="3913309"/>
          </a:xfrm>
          <a:prstGeom prst="rect">
            <a:avLst/>
          </a:prstGeom>
        </p:spPr>
      </p:pic>
      <p:pic>
        <p:nvPicPr>
          <p:cNvPr id="7" name="Obraz 6" descr="motyw_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04525"/>
            <a:ext cx="10688638" cy="2358325"/>
          </a:xfrm>
          <a:prstGeom prst="rect">
            <a:avLst/>
          </a:prstGeom>
        </p:spPr>
      </p:pic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18386055-2A10-468B-BD6A-8A379AC42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791" y="1333153"/>
            <a:ext cx="9649072" cy="5544616"/>
          </a:xfrm>
        </p:spPr>
        <p:txBody>
          <a:bodyPr/>
          <a:lstStyle/>
          <a:p>
            <a:pPr marL="365125" indent="-365125"/>
            <a:r>
              <a:rPr lang="pl-PL" sz="3200" dirty="0">
                <a:solidFill>
                  <a:schemeClr val="accent6"/>
                </a:solidFill>
              </a:rPr>
              <a:t>Zmiany w dokumentacji wewnętrznej – jako konsekwencja nowych wymagań UE i wewnętrznych procesów standaryzacji operacyjnej w Spółce</a:t>
            </a:r>
          </a:p>
          <a:p>
            <a:pPr marL="365125" indent="-365125"/>
            <a:r>
              <a:rPr lang="pl-PL" sz="3200" dirty="0">
                <a:solidFill>
                  <a:schemeClr val="accent6"/>
                </a:solidFill>
              </a:rPr>
              <a:t>objęcie SMS procesem wewnętrznego audytu </a:t>
            </a:r>
            <a:r>
              <a:rPr lang="pl-PL" sz="3200" i="1" dirty="0">
                <a:solidFill>
                  <a:schemeClr val="accent6"/>
                </a:solidFill>
              </a:rPr>
              <a:t>compliance</a:t>
            </a:r>
          </a:p>
          <a:p>
            <a:pPr marL="365125" indent="-365125"/>
            <a:r>
              <a:rPr lang="pl-PL" sz="3200" dirty="0">
                <a:solidFill>
                  <a:schemeClr val="accent6"/>
                </a:solidFill>
              </a:rPr>
              <a:t>uzupełnienie systemu monitorowania zgodności o aspekt jakości danych gromadzonych w bazie danych o zdarzeniach (reg. UE 376/2014)</a:t>
            </a:r>
          </a:p>
          <a:p>
            <a:pPr marL="365125" indent="-365125"/>
            <a:r>
              <a:rPr lang="pl-PL" sz="3200" dirty="0">
                <a:solidFill>
                  <a:schemeClr val="accent6"/>
                </a:solidFill>
              </a:rPr>
              <a:t>wielopłaszczyznowe działania redukujące zjawisko </a:t>
            </a:r>
            <a:r>
              <a:rPr lang="pl-PL" sz="3200" i="1" dirty="0">
                <a:solidFill>
                  <a:schemeClr val="accent6"/>
                </a:solidFill>
              </a:rPr>
              <a:t>staff turnover</a:t>
            </a:r>
            <a:endParaRPr lang="pl-PL" sz="2800" dirty="0">
              <a:solidFill>
                <a:schemeClr val="accent6"/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DA47CC0-E25E-4671-AACE-1B7B3BB29A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50662" y="406040"/>
            <a:ext cx="7190467" cy="573934"/>
          </a:xfrm>
        </p:spPr>
        <p:txBody>
          <a:bodyPr/>
          <a:lstStyle/>
          <a:p>
            <a:r>
              <a:rPr lang="pl-PL" sz="1600" dirty="0"/>
              <a:t>Wyzwania i kierunki rozwoju SMS organizacji świadczącej usługi obsługi naziemnej 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68240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motyw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265"/>
            <a:ext cx="1261768" cy="3913309"/>
          </a:xfrm>
          <a:prstGeom prst="rect">
            <a:avLst/>
          </a:prstGeom>
        </p:spPr>
      </p:pic>
      <p:pic>
        <p:nvPicPr>
          <p:cNvPr id="7" name="Obraz 6" descr="motyw_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93822"/>
            <a:ext cx="10688638" cy="2358325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FDA47CC0-E25E-4671-AACE-1B7B3BB29A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50662" y="406040"/>
            <a:ext cx="7190467" cy="573934"/>
          </a:xfrm>
        </p:spPr>
        <p:txBody>
          <a:bodyPr/>
          <a:lstStyle/>
          <a:p>
            <a:r>
              <a:rPr lang="pl-PL" sz="1600" dirty="0"/>
              <a:t>Wyzwania i kierunki rozwoju SMS organizacji świadczącej usługi obsługi naziemnej </a:t>
            </a:r>
            <a:endParaRPr lang="pl-PL" sz="20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28136CF-EC37-4C44-9AAD-FCFA8FBC20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6940" y="4228497"/>
            <a:ext cx="3679290" cy="2873926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EB0BFA7-0D0B-4AAA-AF36-E57BC75936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2277" y="1564577"/>
            <a:ext cx="3240360" cy="234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DD30BA07-6B9B-4016-A1F8-DE87CA962A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729" y="5231576"/>
            <a:ext cx="2365755" cy="21516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7AD549B4-D577-47F1-8DB8-CFFCBCF993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596" y="4182403"/>
            <a:ext cx="2679406" cy="17498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Symbol zastępczy zawartości 1">
            <a:extLst>
              <a:ext uri="{FF2B5EF4-FFF2-40B4-BE49-F238E27FC236}">
                <a16:creationId xmlns:a16="http://schemas.microsoft.com/office/drawing/2014/main" id="{ABEAE65C-FD80-4E14-BF89-117DA0F1E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472" y="1023678"/>
            <a:ext cx="7090133" cy="3115021"/>
          </a:xfrm>
        </p:spPr>
        <p:txBody>
          <a:bodyPr/>
          <a:lstStyle/>
          <a:p>
            <a:r>
              <a:rPr lang="pl-PL" sz="2400" dirty="0">
                <a:solidFill>
                  <a:schemeClr val="accent6"/>
                </a:solidFill>
              </a:rPr>
              <a:t>opracowanie portfolio ryzyk dotyczących bezpieczeństwa – usystematyzowanie procesu identyfikacji zagrożeń i oceny ryzyka we wszystkich procesach obsługi naziemnej</a:t>
            </a:r>
          </a:p>
          <a:p>
            <a:r>
              <a:rPr lang="pl-PL" sz="2400" dirty="0">
                <a:solidFill>
                  <a:schemeClr val="accent6"/>
                </a:solidFill>
              </a:rPr>
              <a:t>stworzenie globalnego profilu ryzyka z perspektywy korporacyjnej  poprzez indeksację ryzyk operacyjnych w działalności Spółki na poszczególnych lotniskach (</a:t>
            </a:r>
            <a:r>
              <a:rPr lang="pl-PL" sz="2400" dirty="0" err="1">
                <a:solidFill>
                  <a:schemeClr val="accent6"/>
                </a:solidFill>
              </a:rPr>
              <a:t>mikroprofile</a:t>
            </a:r>
            <a:r>
              <a:rPr lang="pl-PL" sz="2400" dirty="0">
                <a:solidFill>
                  <a:schemeClr val="accent6"/>
                </a:solidFill>
              </a:rPr>
              <a:t> ryzyka)</a:t>
            </a:r>
            <a:endParaRPr lang="pl-PL" sz="2400" dirty="0"/>
          </a:p>
          <a:p>
            <a:endParaRPr lang="pl-PL" dirty="0"/>
          </a:p>
        </p:txBody>
      </p:sp>
      <p:sp>
        <p:nvSpPr>
          <p:cNvPr id="2" name="Strzałka: wygięta 1">
            <a:extLst>
              <a:ext uri="{FF2B5EF4-FFF2-40B4-BE49-F238E27FC236}">
                <a16:creationId xmlns:a16="http://schemas.microsoft.com/office/drawing/2014/main" id="{F5B82973-6FC4-4BEE-9F1B-F01EC9BF09C4}"/>
              </a:ext>
            </a:extLst>
          </p:cNvPr>
          <p:cNvSpPr/>
          <p:nvPr/>
        </p:nvSpPr>
        <p:spPr bwMode="auto">
          <a:xfrm rot="10800000" flipH="1">
            <a:off x="1921932" y="5786415"/>
            <a:ext cx="3003018" cy="1041975"/>
          </a:xfrm>
          <a:prstGeom prst="bentArrow">
            <a:avLst>
              <a:gd name="adj1" fmla="val 25000"/>
              <a:gd name="adj2" fmla="val 27650"/>
              <a:gd name="adj3" fmla="val 50000"/>
              <a:gd name="adj4" fmla="val 43750"/>
            </a:avLst>
          </a:prstGeom>
          <a:solidFill>
            <a:srgbClr val="C12E8B"/>
          </a:solidFill>
          <a:ln w="9525" cap="flat" cmpd="sng" algn="ctr">
            <a:solidFill>
              <a:srgbClr val="32358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Times" pitchFamily="-128" charset="0"/>
              <a:buChar char="•"/>
              <a:tabLst/>
            </a:pPr>
            <a:endParaRPr kumimoji="0" lang="pl-PL" sz="1500" b="0" i="0" u="none" strike="noStrike" cap="none" normalizeH="0" baseline="0">
              <a:ln>
                <a:solidFill>
                  <a:schemeClr val="accent6"/>
                </a:solidFill>
              </a:ln>
              <a:solidFill>
                <a:schemeClr val="tx1"/>
              </a:solidFill>
              <a:effectLst/>
              <a:latin typeface="Arial" charset="0"/>
              <a:ea typeface="ＭＳ Ｐゴシック" pitchFamily="-128" charset="-128"/>
            </a:endParaRPr>
          </a:p>
        </p:txBody>
      </p:sp>
      <p:sp>
        <p:nvSpPr>
          <p:cNvPr id="16" name="Strzałka: prążkowana w prawo 15">
            <a:extLst>
              <a:ext uri="{FF2B5EF4-FFF2-40B4-BE49-F238E27FC236}">
                <a16:creationId xmlns:a16="http://schemas.microsoft.com/office/drawing/2014/main" id="{543A5842-4B7E-449F-AA21-A99D0925EBA4}"/>
              </a:ext>
            </a:extLst>
          </p:cNvPr>
          <p:cNvSpPr/>
          <p:nvPr/>
        </p:nvSpPr>
        <p:spPr bwMode="auto">
          <a:xfrm>
            <a:off x="6711423" y="4530090"/>
            <a:ext cx="2345463" cy="573934"/>
          </a:xfrm>
          <a:prstGeom prst="stripedRightArrow">
            <a:avLst/>
          </a:prstGeom>
          <a:solidFill>
            <a:srgbClr val="C12E8B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Times" pitchFamily="-128" charset="0"/>
              <a:buChar char="•"/>
              <a:tabLst/>
            </a:pPr>
            <a:endParaRPr kumimoji="0" lang="pl-PL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084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motyw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265"/>
            <a:ext cx="1261768" cy="3913309"/>
          </a:xfrm>
          <a:prstGeom prst="rect">
            <a:avLst/>
          </a:prstGeom>
        </p:spPr>
      </p:pic>
      <p:pic>
        <p:nvPicPr>
          <p:cNvPr id="7" name="Obraz 6" descr="motyw_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04525"/>
            <a:ext cx="10688638" cy="2358325"/>
          </a:xfrm>
          <a:prstGeom prst="rect">
            <a:avLst/>
          </a:prstGeom>
        </p:spPr>
      </p:pic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18386055-2A10-468B-BD6A-8A379AC42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61" y="1178152"/>
            <a:ext cx="9551172" cy="3828194"/>
          </a:xfrm>
        </p:spPr>
        <p:txBody>
          <a:bodyPr/>
          <a:lstStyle/>
          <a:p>
            <a:pPr marL="441325" indent="-441325"/>
            <a:r>
              <a:rPr lang="pl-PL" sz="3200" dirty="0">
                <a:solidFill>
                  <a:schemeClr val="accent6"/>
                </a:solidFill>
              </a:rPr>
              <a:t>monitorowanie wskaźników skuteczności w obszarze bezpieczeństwa lotniczego</a:t>
            </a:r>
          </a:p>
          <a:p>
            <a:pPr marL="441325" indent="-441325"/>
            <a:r>
              <a:rPr lang="pl-PL" sz="3200" dirty="0">
                <a:solidFill>
                  <a:schemeClr val="accent6"/>
                </a:solidFill>
              </a:rPr>
              <a:t>pomiary SPI odnoszących się do uszkodzeń, błędów w procesach, kultury raportowania, techniki, materiałów niebezpiecznych, szkoleń, koordynacji operacji</a:t>
            </a:r>
          </a:p>
          <a:p>
            <a:pPr marL="441325" indent="-441325"/>
            <a:r>
              <a:rPr lang="pl-PL" sz="3200" dirty="0">
                <a:solidFill>
                  <a:schemeClr val="accent6"/>
                </a:solidFill>
              </a:rPr>
              <a:t>digitalizacja i teleinformatyczne wsparcie systemu zarządzania – dane rozproszone</a:t>
            </a:r>
            <a:r>
              <a:rPr lang="pl-PL" sz="2800" b="1" dirty="0">
                <a:solidFill>
                  <a:schemeClr val="accent6"/>
                </a:solidFill>
                <a:cs typeface="Calibri" panose="020F0502020204030204" pitchFamily="34" charset="0"/>
              </a:rPr>
              <a:t>	</a:t>
            </a:r>
            <a:endParaRPr lang="pl-PL" sz="2800" dirty="0">
              <a:solidFill>
                <a:schemeClr val="accent6"/>
              </a:solidFill>
            </a:endParaRPr>
          </a:p>
          <a:p>
            <a:pPr marL="441325" indent="-441325"/>
            <a:endParaRPr lang="pl-PL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DA47CC0-E25E-4671-AACE-1B7B3BB29A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50662" y="406040"/>
            <a:ext cx="7190467" cy="573934"/>
          </a:xfrm>
        </p:spPr>
        <p:txBody>
          <a:bodyPr/>
          <a:lstStyle/>
          <a:p>
            <a:r>
              <a:rPr lang="pl-PL" sz="1600" dirty="0"/>
              <a:t>Wyzwania i kierunki rozwoju SMS organizacji świadczącej usługi obsługi naziemnej </a:t>
            </a:r>
            <a:endParaRPr lang="pl-PL" sz="20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59120C6-F9C5-46F2-8B3C-C3876A843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4319" y="5269522"/>
            <a:ext cx="4665014" cy="179025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75DDFD3-CD47-4E2D-8935-957E7FA07F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904" y="5291390"/>
            <a:ext cx="3684773" cy="179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5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motyw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265"/>
            <a:ext cx="1261768" cy="3913309"/>
          </a:xfrm>
          <a:prstGeom prst="rect">
            <a:avLst/>
          </a:prstGeom>
        </p:spPr>
      </p:pic>
      <p:pic>
        <p:nvPicPr>
          <p:cNvPr id="7" name="Obraz 6" descr="motyw_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04525"/>
            <a:ext cx="10688638" cy="2358325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FDA47CC0-E25E-4671-AACE-1B7B3BB29A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50662" y="406040"/>
            <a:ext cx="7190467" cy="573934"/>
          </a:xfrm>
        </p:spPr>
        <p:txBody>
          <a:bodyPr/>
          <a:lstStyle/>
          <a:p>
            <a:r>
              <a:rPr lang="pl-PL" sz="1600" dirty="0"/>
              <a:t>Wyzwania i kierunki rozwoju SMS organizacji świadczącej usługi obsługi naziemnej </a:t>
            </a:r>
            <a:endParaRPr lang="pl-PL" sz="20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51E18AE-3E34-496A-BD1A-1DC4D41E19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793"/>
          <a:stretch/>
        </p:blipFill>
        <p:spPr>
          <a:xfrm>
            <a:off x="0" y="1600940"/>
            <a:ext cx="10688638" cy="4994886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021DF65C-2BBA-48B6-B48C-F70A74C2ADDE}"/>
              </a:ext>
            </a:extLst>
          </p:cNvPr>
          <p:cNvSpPr/>
          <p:nvPr/>
        </p:nvSpPr>
        <p:spPr>
          <a:xfrm>
            <a:off x="310052" y="1928558"/>
            <a:ext cx="1006853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Nasze działania prowadzimy w celu:</a:t>
            </a:r>
            <a:endParaRPr lang="pl-PL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Doskonalenia systemu bezpieczeństwa w lotnictwie</a:t>
            </a:r>
          </a:p>
          <a:p>
            <a:pPr marL="742950" indent="-742950">
              <a:buFont typeface="+mj-lt"/>
              <a:buAutoNum type="arabicPeriod"/>
            </a:pP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Zapewniania ciągłości realizacji usług na poziomie oczekiwanym przez obsługiwanych przewoźników </a:t>
            </a:r>
          </a:p>
          <a:p>
            <a:pPr marL="742950" indent="-742950">
              <a:buFont typeface="+mj-lt"/>
              <a:buAutoNum type="arabicPeriod"/>
            </a:pP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Płynnego przygotowania Spółki do nowych wymagań regulacyjnych UE oraz zmieniających się globalnych standardów</a:t>
            </a:r>
          </a:p>
        </p:txBody>
      </p:sp>
    </p:spTree>
    <p:extLst>
      <p:ext uri="{BB962C8B-B14F-4D97-AF65-F5344CB8AC3E}">
        <p14:creationId xmlns:p14="http://schemas.microsoft.com/office/powerpoint/2010/main" val="361195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koncowa_granatowa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0692000" cy="7558768"/>
          </a:xfrm>
          <a:prstGeom prst="rect">
            <a:avLst/>
          </a:prstGeom>
        </p:spPr>
      </p:pic>
      <p:pic>
        <p:nvPicPr>
          <p:cNvPr id="13" name="Obraz 12" descr="znak_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9953" y="557837"/>
            <a:ext cx="2755164" cy="810701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0DAE023-96A0-4A81-BA1C-9602C33BBEE1}"/>
              </a:ext>
            </a:extLst>
          </p:cNvPr>
          <p:cNvSpPr txBox="1"/>
          <p:nvPr/>
        </p:nvSpPr>
        <p:spPr>
          <a:xfrm>
            <a:off x="804117" y="4645521"/>
            <a:ext cx="9001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Łukasz Turzyński</a:t>
            </a:r>
          </a:p>
          <a:p>
            <a:pPr algn="r">
              <a:buNone/>
            </a:pPr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Kierownik Sekcji Bezpieczeństwa i Ochrony</a:t>
            </a:r>
          </a:p>
          <a:p>
            <a:pPr algn="r">
              <a:buNone/>
            </a:pPr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tel.: +48 783 060 111</a:t>
            </a:r>
          </a:p>
          <a:p>
            <a:pPr algn="r">
              <a:buNone/>
            </a:pPr>
            <a:r>
              <a:rPr lang="pl-PL" sz="24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l.turzynski@welcome-as.pl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FFC916B-9514-4586-AC69-AE7BD6379F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55" y="4861545"/>
            <a:ext cx="1255856" cy="167447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F397B7E-CABE-4ABE-80A1-7D98E73AFD9E}"/>
              </a:ext>
            </a:extLst>
          </p:cNvPr>
          <p:cNvSpPr txBox="1"/>
          <p:nvPr/>
        </p:nvSpPr>
        <p:spPr>
          <a:xfrm>
            <a:off x="372069" y="1686222"/>
            <a:ext cx="986509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pl-PL" sz="4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Bezpieczeństwo lotu zaczyna się i kończy…</a:t>
            </a:r>
          </a:p>
          <a:p>
            <a:pPr algn="ctr">
              <a:buNone/>
            </a:pPr>
            <a:r>
              <a:rPr lang="pl-PL" sz="4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… na ziemi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5B366CDC-7FC5-459E-B79A-558558FB8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65" y="804610"/>
            <a:ext cx="7726560" cy="418547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11663EF-C1DA-4F6D-815C-0F8B7D450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152" y="1208527"/>
            <a:ext cx="5284492" cy="5265241"/>
          </a:xfrm>
          <a:prstGeom prst="rect">
            <a:avLst/>
          </a:prstGeom>
        </p:spPr>
      </p:pic>
      <p:pic>
        <p:nvPicPr>
          <p:cNvPr id="7" name="Obraz 6" descr="motyw_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04525"/>
            <a:ext cx="10688638" cy="2358325"/>
          </a:xfrm>
          <a:prstGeom prst="rect">
            <a:avLst/>
          </a:prstGeom>
        </p:spPr>
      </p:pic>
      <p:pic>
        <p:nvPicPr>
          <p:cNvPr id="8" name="Obraz 7" descr="motyw_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61768" cy="3913309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D8127968-E873-4FBD-8783-CCED28546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0662" y="384775"/>
            <a:ext cx="7190467" cy="573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42988" rtl="0" fontAlgn="base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C12E8B"/>
                </a:solidFill>
                <a:latin typeface="Calibri" pitchFamily="34" charset="0"/>
                <a:ea typeface="+mj-ea"/>
                <a:cs typeface="+mj-cs"/>
              </a:defRPr>
            </a:lvl1pPr>
            <a:lvl2pPr algn="l" defTabSz="1042988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algn="l" defTabSz="1042988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algn="l" defTabSz="1042988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algn="l" defTabSz="1042988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457200" algn="l" defTabSz="1042988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914400" algn="l" defTabSz="1042988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1371600" algn="l" defTabSz="1042988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1828800" algn="l" defTabSz="1042988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eaLnBrk="1" hangingPunct="1">
              <a:buFontTx/>
              <a:buNone/>
            </a:pPr>
            <a:r>
              <a:rPr lang="pl-PL" sz="1600" kern="0"/>
              <a:t>Wyzwania i kierunki rozwoju SMS organizacji świadczącej usługi obsługi naziemnej </a:t>
            </a:r>
            <a:endParaRPr lang="pl-PL" sz="2000" kern="0" dirty="0"/>
          </a:p>
        </p:txBody>
      </p:sp>
      <p:sp>
        <p:nvSpPr>
          <p:cNvPr id="3" name="Objaśnienie: wygięta linia z paskiem wyróżniającym 2">
            <a:extLst>
              <a:ext uri="{FF2B5EF4-FFF2-40B4-BE49-F238E27FC236}">
                <a16:creationId xmlns:a16="http://schemas.microsoft.com/office/drawing/2014/main" id="{EDEB4D8F-19F2-4369-A40F-3E17FC19017D}"/>
              </a:ext>
            </a:extLst>
          </p:cNvPr>
          <p:cNvSpPr/>
          <p:nvPr/>
        </p:nvSpPr>
        <p:spPr bwMode="auto">
          <a:xfrm>
            <a:off x="5238868" y="2191859"/>
            <a:ext cx="789569" cy="523220"/>
          </a:xfrm>
          <a:prstGeom prst="accentCallout2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D652A7"/>
                </a:solidFill>
                <a:effectLst/>
                <a:latin typeface="Bahnschrift" panose="020B0502040204020203" pitchFamily="34" charset="0"/>
              </a:rPr>
              <a:t>SZZ</a:t>
            </a:r>
          </a:p>
        </p:txBody>
      </p:sp>
      <p:sp>
        <p:nvSpPr>
          <p:cNvPr id="10" name="Objaśnienie: wygięta linia z paskiem wyróżniającym 9">
            <a:extLst>
              <a:ext uri="{FF2B5EF4-FFF2-40B4-BE49-F238E27FC236}">
                <a16:creationId xmlns:a16="http://schemas.microsoft.com/office/drawing/2014/main" id="{D7A6475B-31D0-4707-959C-2DD37B22274E}"/>
              </a:ext>
            </a:extLst>
          </p:cNvPr>
          <p:cNvSpPr/>
          <p:nvPr/>
        </p:nvSpPr>
        <p:spPr bwMode="auto">
          <a:xfrm>
            <a:off x="6832301" y="1852921"/>
            <a:ext cx="946900" cy="523220"/>
          </a:xfrm>
          <a:prstGeom prst="accentCallout2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D652A7"/>
                </a:solidFill>
                <a:effectLst/>
                <a:latin typeface="Bahnschrift" panose="020B0502040204020203" pitchFamily="34" charset="0"/>
              </a:rPr>
              <a:t>GDN</a:t>
            </a:r>
          </a:p>
        </p:txBody>
      </p:sp>
      <p:sp>
        <p:nvSpPr>
          <p:cNvPr id="12" name="Objaśnienie: wygięta linia z paskiem wyróżniającym 11">
            <a:extLst>
              <a:ext uri="{FF2B5EF4-FFF2-40B4-BE49-F238E27FC236}">
                <a16:creationId xmlns:a16="http://schemas.microsoft.com/office/drawing/2014/main" id="{00112C85-F7E9-4E8C-9396-3DFA887553DF}"/>
              </a:ext>
            </a:extLst>
          </p:cNvPr>
          <p:cNvSpPr/>
          <p:nvPr/>
        </p:nvSpPr>
        <p:spPr bwMode="auto">
          <a:xfrm>
            <a:off x="5916656" y="3210558"/>
            <a:ext cx="946900" cy="523220"/>
          </a:xfrm>
          <a:prstGeom prst="accentCallout2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D652A7"/>
                </a:solidFill>
                <a:effectLst/>
                <a:latin typeface="Bahnschrift" panose="020B0502040204020203" pitchFamily="34" charset="0"/>
              </a:rPr>
              <a:t>POZ</a:t>
            </a:r>
          </a:p>
        </p:txBody>
      </p:sp>
      <p:sp>
        <p:nvSpPr>
          <p:cNvPr id="13" name="Objaśnienie: wygięta linia z paskiem wyróżniającym 12">
            <a:extLst>
              <a:ext uri="{FF2B5EF4-FFF2-40B4-BE49-F238E27FC236}">
                <a16:creationId xmlns:a16="http://schemas.microsoft.com/office/drawing/2014/main" id="{E5D693CC-A42A-40F3-8127-9A874DD67C11}"/>
              </a:ext>
            </a:extLst>
          </p:cNvPr>
          <p:cNvSpPr/>
          <p:nvPr/>
        </p:nvSpPr>
        <p:spPr bwMode="auto">
          <a:xfrm>
            <a:off x="7819998" y="5376904"/>
            <a:ext cx="889698" cy="523220"/>
          </a:xfrm>
          <a:prstGeom prst="accentCallout2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D652A7"/>
                </a:solidFill>
                <a:effectLst/>
                <a:latin typeface="Bahnschrift" panose="020B0502040204020203" pitchFamily="34" charset="0"/>
              </a:rPr>
              <a:t>KRK</a:t>
            </a:r>
          </a:p>
        </p:txBody>
      </p:sp>
      <p:sp>
        <p:nvSpPr>
          <p:cNvPr id="14" name="Objaśnienie: wygięta linia z paskiem wyróżniającym 13">
            <a:extLst>
              <a:ext uri="{FF2B5EF4-FFF2-40B4-BE49-F238E27FC236}">
                <a16:creationId xmlns:a16="http://schemas.microsoft.com/office/drawing/2014/main" id="{CF8A98CA-7D01-427E-9A45-9B8B5FFFD3E2}"/>
              </a:ext>
            </a:extLst>
          </p:cNvPr>
          <p:cNvSpPr/>
          <p:nvPr/>
        </p:nvSpPr>
        <p:spPr bwMode="auto">
          <a:xfrm>
            <a:off x="6712471" y="4942915"/>
            <a:ext cx="946900" cy="523220"/>
          </a:xfrm>
          <a:prstGeom prst="accentCallout2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D652A7"/>
                </a:solidFill>
                <a:effectLst/>
                <a:latin typeface="Bahnschrift" panose="020B0502040204020203" pitchFamily="34" charset="0"/>
              </a:rPr>
              <a:t>KTW</a:t>
            </a:r>
          </a:p>
        </p:txBody>
      </p:sp>
      <p:sp>
        <p:nvSpPr>
          <p:cNvPr id="15" name="Objaśnienie: wygięta linia z paskiem wyróżniającym 14">
            <a:extLst>
              <a:ext uri="{FF2B5EF4-FFF2-40B4-BE49-F238E27FC236}">
                <a16:creationId xmlns:a16="http://schemas.microsoft.com/office/drawing/2014/main" id="{7DAD39D2-23EA-4D18-846E-E8CD370AD7D0}"/>
              </a:ext>
            </a:extLst>
          </p:cNvPr>
          <p:cNvSpPr/>
          <p:nvPr/>
        </p:nvSpPr>
        <p:spPr bwMode="auto">
          <a:xfrm>
            <a:off x="8089354" y="3390089"/>
            <a:ext cx="1041028" cy="523220"/>
          </a:xfrm>
          <a:prstGeom prst="accentCallout2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D652A7"/>
                </a:solidFill>
                <a:effectLst/>
                <a:latin typeface="Bahnschrift" panose="020B0502040204020203" pitchFamily="34" charset="0"/>
              </a:rPr>
              <a:t>WAW</a:t>
            </a:r>
          </a:p>
        </p:txBody>
      </p:sp>
      <p:sp>
        <p:nvSpPr>
          <p:cNvPr id="17" name="Symbol zastępczy zawartości 1">
            <a:extLst>
              <a:ext uri="{FF2B5EF4-FFF2-40B4-BE49-F238E27FC236}">
                <a16:creationId xmlns:a16="http://schemas.microsoft.com/office/drawing/2014/main" id="{93F233D0-1F6D-4327-A763-3E8DF8C1A526}"/>
              </a:ext>
            </a:extLst>
          </p:cNvPr>
          <p:cNvSpPr txBox="1">
            <a:spLocks/>
          </p:cNvSpPr>
          <p:nvPr/>
        </p:nvSpPr>
        <p:spPr bwMode="auto">
          <a:xfrm>
            <a:off x="568172" y="3765679"/>
            <a:ext cx="5103908" cy="368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7200" algn="l" defTabSz="1042988" rtl="0" fontAlgn="base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>
                <a:schemeClr val="tx1">
                  <a:lumMod val="65000"/>
                  <a:lumOff val="35000"/>
                </a:schemeClr>
              </a:buClr>
              <a:buSzPct val="110000"/>
              <a:buFontTx/>
              <a:buBlip>
                <a:blip r:embed="rId6"/>
              </a:buBlip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1185863" indent="-327025" algn="l" defTabSz="1042988" rtl="0" fontAlgn="base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1636713" indent="-260350" algn="l" defTabSz="1042988" rtl="0" fontAlgn="base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2089150" indent="-261938" algn="l" defTabSz="1042988" rtl="0" fontAlgn="base">
              <a:spcBef>
                <a:spcPct val="20000"/>
              </a:spcBef>
              <a:spcAft>
                <a:spcPct val="0"/>
              </a:spcAft>
              <a:buChar char="–"/>
              <a:defRPr sz="2300">
                <a:solidFill>
                  <a:schemeClr val="tx1"/>
                </a:solidFill>
                <a:latin typeface="+mn-lt"/>
                <a:ea typeface="+mn-ea"/>
              </a:defRPr>
            </a:lvl4pPr>
            <a:lvl5pPr marL="2540000" indent="-260350" algn="l" defTabSz="1042988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5pPr>
            <a:lvl6pPr marL="2997200" indent="-260350" algn="l" defTabSz="1042988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6pPr>
            <a:lvl7pPr marL="3454400" indent="-260350" algn="l" defTabSz="1042988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7pPr>
            <a:lvl8pPr marL="3911600" indent="-260350" algn="l" defTabSz="1042988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8pPr>
            <a:lvl9pPr marL="4368800" indent="-260350" algn="l" defTabSz="1042988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pl-PL" sz="3600" b="1" dirty="0">
                <a:solidFill>
                  <a:srgbClr val="D652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pl-PL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portów lotniczych</a:t>
            </a:r>
          </a:p>
          <a:p>
            <a:pPr marL="0" indent="0" eaLnBrk="1" hangingPunct="1">
              <a:buNone/>
            </a:pPr>
            <a:r>
              <a:rPr lang="pl-PL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ponad</a:t>
            </a:r>
            <a:r>
              <a:rPr lang="pl-PL" sz="3600" b="1" dirty="0">
                <a:solidFill>
                  <a:srgbClr val="D652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69 000</a:t>
            </a:r>
            <a:r>
              <a:rPr lang="pl-PL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600" b="1" i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turnarounds</a:t>
            </a:r>
            <a:r>
              <a:rPr lang="pl-PL" sz="3600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roku 2018</a:t>
            </a:r>
          </a:p>
          <a:p>
            <a:pPr marL="0" indent="0" eaLnBrk="1" hangingPunct="1">
              <a:buNone/>
            </a:pPr>
            <a:r>
              <a:rPr lang="pl-PL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ponad </a:t>
            </a:r>
            <a:r>
              <a:rPr lang="pl-PL" sz="3600" b="1" dirty="0">
                <a:solidFill>
                  <a:srgbClr val="D652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</a:t>
            </a:r>
            <a:r>
              <a:rPr lang="pl-PL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pracowników i personelu kontraktowego w sezonie LATO 2019</a:t>
            </a:r>
          </a:p>
        </p:txBody>
      </p:sp>
    </p:spTree>
    <p:extLst>
      <p:ext uri="{BB962C8B-B14F-4D97-AF65-F5344CB8AC3E}">
        <p14:creationId xmlns:p14="http://schemas.microsoft.com/office/powerpoint/2010/main" val="317428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405455D-397D-4881-99D5-9C740111C9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r="22403" b="11817"/>
          <a:stretch/>
        </p:blipFill>
        <p:spPr>
          <a:xfrm>
            <a:off x="519783" y="1054061"/>
            <a:ext cx="9505055" cy="592623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Obraz 6" descr="motyw_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04525"/>
            <a:ext cx="10688638" cy="2358325"/>
          </a:xfrm>
          <a:prstGeom prst="rect">
            <a:avLst/>
          </a:prstGeom>
        </p:spPr>
      </p:pic>
      <p:pic>
        <p:nvPicPr>
          <p:cNvPr id="8" name="Obraz 7" descr="motyw_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61768" cy="3913309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D8127968-E873-4FBD-8783-CCED28546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0662" y="384775"/>
            <a:ext cx="7190467" cy="573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42988" rtl="0" fontAlgn="base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C12E8B"/>
                </a:solidFill>
                <a:latin typeface="Calibri" pitchFamily="34" charset="0"/>
                <a:ea typeface="+mj-ea"/>
                <a:cs typeface="+mj-cs"/>
              </a:defRPr>
            </a:lvl1pPr>
            <a:lvl2pPr algn="l" defTabSz="1042988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algn="l" defTabSz="1042988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algn="l" defTabSz="1042988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algn="l" defTabSz="1042988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457200" algn="l" defTabSz="1042988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914400" algn="l" defTabSz="1042988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1371600" algn="l" defTabSz="1042988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1828800" algn="l" defTabSz="1042988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eaLnBrk="1" hangingPunct="1">
              <a:buFontTx/>
              <a:buNone/>
            </a:pPr>
            <a:r>
              <a:rPr lang="pl-PL" sz="1600" kern="0"/>
              <a:t>Wyzwania i kierunki rozwoju SMS organizacji świadczącej usługi obsługi naziemnej </a:t>
            </a:r>
            <a:endParaRPr lang="pl-PL" sz="2000" kern="0" dirty="0"/>
          </a:p>
        </p:txBody>
      </p:sp>
      <p:sp>
        <p:nvSpPr>
          <p:cNvPr id="10" name="Objaśnienie: wygięta linia z paskiem wyróżniającym 9">
            <a:extLst>
              <a:ext uri="{FF2B5EF4-FFF2-40B4-BE49-F238E27FC236}">
                <a16:creationId xmlns:a16="http://schemas.microsoft.com/office/drawing/2014/main" id="{D7A6475B-31D0-4707-959C-2DD37B22274E}"/>
              </a:ext>
            </a:extLst>
          </p:cNvPr>
          <p:cNvSpPr/>
          <p:nvPr/>
        </p:nvSpPr>
        <p:spPr bwMode="auto">
          <a:xfrm>
            <a:off x="1048612" y="3195080"/>
            <a:ext cx="2947535" cy="523220"/>
          </a:xfrm>
          <a:prstGeom prst="accentCallout2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latin typeface="Bahnschrift" panose="020B0502040204020203" pitchFamily="34" charset="0"/>
              </a:rPr>
              <a:t>Zdatność do lotu</a:t>
            </a:r>
          </a:p>
        </p:txBody>
      </p:sp>
      <p:sp>
        <p:nvSpPr>
          <p:cNvPr id="14" name="Objaśnienie: wygięta linia z paskiem wyróżniającym 13">
            <a:extLst>
              <a:ext uri="{FF2B5EF4-FFF2-40B4-BE49-F238E27FC236}">
                <a16:creationId xmlns:a16="http://schemas.microsoft.com/office/drawing/2014/main" id="{CF8A98CA-7D01-427E-9A45-9B8B5FFFD3E2}"/>
              </a:ext>
            </a:extLst>
          </p:cNvPr>
          <p:cNvSpPr/>
          <p:nvPr/>
        </p:nvSpPr>
        <p:spPr bwMode="auto">
          <a:xfrm>
            <a:off x="6794590" y="4909603"/>
            <a:ext cx="2081421" cy="1754326"/>
          </a:xfrm>
          <a:prstGeom prst="accentCallout2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pl-PL" sz="5400" b="1" i="0" u="none" strike="noStrike" cap="none" normalizeH="0" baseline="0" dirty="0">
                <a:ln>
                  <a:noFill/>
                </a:ln>
                <a:solidFill>
                  <a:srgbClr val="D652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SMS GHSP</a:t>
            </a:r>
          </a:p>
        </p:txBody>
      </p:sp>
      <p:sp>
        <p:nvSpPr>
          <p:cNvPr id="18" name="Objaśnienie: wygięta linia z paskiem wyróżniającym 17">
            <a:extLst>
              <a:ext uri="{FF2B5EF4-FFF2-40B4-BE49-F238E27FC236}">
                <a16:creationId xmlns:a16="http://schemas.microsoft.com/office/drawing/2014/main" id="{FAF0C2A4-3B82-4F65-B9EF-F61D19EB2425}"/>
              </a:ext>
            </a:extLst>
          </p:cNvPr>
          <p:cNvSpPr/>
          <p:nvPr/>
        </p:nvSpPr>
        <p:spPr bwMode="auto">
          <a:xfrm>
            <a:off x="769542" y="1871957"/>
            <a:ext cx="3654343" cy="523220"/>
          </a:xfrm>
          <a:prstGeom prst="accentCallout2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Produkcja wyrobów</a:t>
            </a:r>
          </a:p>
        </p:txBody>
      </p:sp>
      <p:sp>
        <p:nvSpPr>
          <p:cNvPr id="19" name="Objaśnienie: wygięta linia z paskiem wyróżniającym 18">
            <a:extLst>
              <a:ext uri="{FF2B5EF4-FFF2-40B4-BE49-F238E27FC236}">
                <a16:creationId xmlns:a16="http://schemas.microsoft.com/office/drawing/2014/main" id="{85E7DF51-D41E-4D90-A8CC-962E14A5D386}"/>
              </a:ext>
            </a:extLst>
          </p:cNvPr>
          <p:cNvSpPr/>
          <p:nvPr/>
        </p:nvSpPr>
        <p:spPr bwMode="auto">
          <a:xfrm>
            <a:off x="1335900" y="4143012"/>
            <a:ext cx="3380614" cy="954107"/>
          </a:xfrm>
          <a:prstGeom prst="accentCallout2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latin typeface="Bahnschrift" panose="020B0502040204020203" pitchFamily="34" charset="0"/>
              </a:rPr>
              <a:t>Zarządzanie  ruchem lotniczym</a:t>
            </a:r>
          </a:p>
        </p:txBody>
      </p:sp>
      <p:sp>
        <p:nvSpPr>
          <p:cNvPr id="20" name="Objaśnienie: wygięta linia z paskiem wyróżniającym 19">
            <a:extLst>
              <a:ext uri="{FF2B5EF4-FFF2-40B4-BE49-F238E27FC236}">
                <a16:creationId xmlns:a16="http://schemas.microsoft.com/office/drawing/2014/main" id="{E3C3A018-C518-4588-BFBD-5F3717B46EC0}"/>
              </a:ext>
            </a:extLst>
          </p:cNvPr>
          <p:cNvSpPr/>
          <p:nvPr/>
        </p:nvSpPr>
        <p:spPr bwMode="auto">
          <a:xfrm>
            <a:off x="4926734" y="1505580"/>
            <a:ext cx="4251033" cy="523220"/>
          </a:xfrm>
          <a:prstGeom prst="accentCallout2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Projektowanie wyrobów</a:t>
            </a:r>
          </a:p>
        </p:txBody>
      </p:sp>
      <p:sp>
        <p:nvSpPr>
          <p:cNvPr id="22" name="Objaśnienie: wygięta linia z paskiem wyróżniającym 21">
            <a:extLst>
              <a:ext uri="{FF2B5EF4-FFF2-40B4-BE49-F238E27FC236}">
                <a16:creationId xmlns:a16="http://schemas.microsoft.com/office/drawing/2014/main" id="{066F2D4D-81D7-47E2-842A-3D974FD737D0}"/>
              </a:ext>
            </a:extLst>
          </p:cNvPr>
          <p:cNvSpPr/>
          <p:nvPr/>
        </p:nvSpPr>
        <p:spPr bwMode="auto">
          <a:xfrm>
            <a:off x="4327107" y="2133567"/>
            <a:ext cx="1592049" cy="523220"/>
          </a:xfrm>
          <a:prstGeom prst="accentCallout2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Lotniska</a:t>
            </a:r>
          </a:p>
        </p:txBody>
      </p:sp>
      <p:sp>
        <p:nvSpPr>
          <p:cNvPr id="23" name="Objaśnienie: wygięta linia z paskiem wyróżniającym 22">
            <a:extLst>
              <a:ext uri="{FF2B5EF4-FFF2-40B4-BE49-F238E27FC236}">
                <a16:creationId xmlns:a16="http://schemas.microsoft.com/office/drawing/2014/main" id="{8ADB9A72-980B-493C-ACF2-02DBE10D8C8A}"/>
              </a:ext>
            </a:extLst>
          </p:cNvPr>
          <p:cNvSpPr/>
          <p:nvPr/>
        </p:nvSpPr>
        <p:spPr bwMode="auto">
          <a:xfrm>
            <a:off x="804611" y="5579916"/>
            <a:ext cx="1831004" cy="954107"/>
          </a:xfrm>
          <a:prstGeom prst="accentCallout2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latin typeface="Bahnschrift" panose="020B0502040204020203" pitchFamily="34" charset="0"/>
              </a:rPr>
              <a:t>Szkolenie lotnicze</a:t>
            </a:r>
          </a:p>
        </p:txBody>
      </p:sp>
      <p:sp>
        <p:nvSpPr>
          <p:cNvPr id="25" name="Objaśnienie: wygięta linia z paskiem wyróżniającym 24">
            <a:extLst>
              <a:ext uri="{FF2B5EF4-FFF2-40B4-BE49-F238E27FC236}">
                <a16:creationId xmlns:a16="http://schemas.microsoft.com/office/drawing/2014/main" id="{113C1DF3-8635-4279-A0F8-DE408C83BBC0}"/>
              </a:ext>
            </a:extLst>
          </p:cNvPr>
          <p:cNvSpPr/>
          <p:nvPr/>
        </p:nvSpPr>
        <p:spPr bwMode="auto">
          <a:xfrm>
            <a:off x="6361532" y="2232075"/>
            <a:ext cx="2947535" cy="523220"/>
          </a:xfrm>
          <a:prstGeom prst="accentCallout2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latin typeface="Bahnschrift" panose="020B0502040204020203" pitchFamily="34" charset="0"/>
              </a:rPr>
              <a:t>Operacje lotnicze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4B3A32E-46E7-43FF-B4FA-8951B8C25844}"/>
              </a:ext>
            </a:extLst>
          </p:cNvPr>
          <p:cNvSpPr txBox="1"/>
          <p:nvPr/>
        </p:nvSpPr>
        <p:spPr>
          <a:xfrm>
            <a:off x="1972219" y="779354"/>
            <a:ext cx="8241513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l-PL" sz="3600" b="1" dirty="0">
                <a:solidFill>
                  <a:srgbClr val="D652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SMS a sektory branży lotniczej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53782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8" grpId="0"/>
      <p:bldP spid="19" grpId="0"/>
      <p:bldP spid="20" grpId="0"/>
      <p:bldP spid="22" grpId="0"/>
      <p:bldP spid="23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972ABFE-0544-44AB-A775-D974504C32D4}"/>
              </a:ext>
            </a:extLst>
          </p:cNvPr>
          <p:cNvSpPr txBox="1"/>
          <p:nvPr/>
        </p:nvSpPr>
        <p:spPr>
          <a:xfrm>
            <a:off x="1427888" y="1435551"/>
            <a:ext cx="2781068" cy="138499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pl-PL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Polityka Bezpieczeństwa i Jakości</a:t>
            </a:r>
          </a:p>
        </p:txBody>
      </p:sp>
      <p:pic>
        <p:nvPicPr>
          <p:cNvPr id="7" name="Obraz 6" descr="motyw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4525"/>
            <a:ext cx="10688638" cy="2358325"/>
          </a:xfrm>
          <a:prstGeom prst="rect">
            <a:avLst/>
          </a:prstGeom>
        </p:spPr>
      </p:pic>
      <p:pic>
        <p:nvPicPr>
          <p:cNvPr id="8" name="Obraz 7" descr="motyw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61768" cy="3913309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D8127968-E873-4FBD-8783-CCED28546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0662" y="384775"/>
            <a:ext cx="7190467" cy="573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42988" rtl="0" fontAlgn="base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C12E8B"/>
                </a:solidFill>
                <a:latin typeface="Calibri" pitchFamily="34" charset="0"/>
                <a:ea typeface="+mj-ea"/>
                <a:cs typeface="+mj-cs"/>
              </a:defRPr>
            </a:lvl1pPr>
            <a:lvl2pPr algn="l" defTabSz="1042988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2pPr>
            <a:lvl3pPr algn="l" defTabSz="1042988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3pPr>
            <a:lvl4pPr algn="l" defTabSz="1042988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4pPr>
            <a:lvl5pPr algn="l" defTabSz="1042988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5pPr>
            <a:lvl6pPr marL="457200" algn="l" defTabSz="1042988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6pPr>
            <a:lvl7pPr marL="914400" algn="l" defTabSz="1042988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7pPr>
            <a:lvl8pPr marL="1371600" algn="l" defTabSz="1042988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8pPr>
            <a:lvl9pPr marL="1828800" algn="l" defTabSz="1042988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-128" charset="-128"/>
              </a:defRPr>
            </a:lvl9pPr>
          </a:lstStyle>
          <a:p>
            <a:pPr eaLnBrk="1" hangingPunct="1">
              <a:buFontTx/>
              <a:buNone/>
            </a:pPr>
            <a:r>
              <a:rPr lang="pl-PL" sz="1600" kern="0"/>
              <a:t>Wyzwania i kierunki rozwoju SMS organizacji świadczącej usługi obsługi naziemnej </a:t>
            </a:r>
            <a:endParaRPr lang="pl-PL" sz="2000" kern="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75B23E3-A069-40C4-A645-85D39988A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175" y="3781425"/>
            <a:ext cx="2592288" cy="76951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580189E-4D5E-4C11-A986-E807A8B83367}"/>
              </a:ext>
            </a:extLst>
          </p:cNvPr>
          <p:cNvSpPr txBox="1"/>
          <p:nvPr/>
        </p:nvSpPr>
        <p:spPr>
          <a:xfrm>
            <a:off x="4444219" y="2805072"/>
            <a:ext cx="18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l-PL" sz="6000" b="1" dirty="0">
                <a:solidFill>
                  <a:srgbClr val="D652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SMS</a:t>
            </a:r>
            <a:endParaRPr lang="pl-PL" sz="6000" dirty="0"/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61FD0284-3332-47ED-ABB9-44A73D0AD6E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bg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43332" y="848670"/>
            <a:ext cx="4114968" cy="1922400"/>
          </a:xfrm>
          <a:prstGeom prst="rect">
            <a:avLst/>
          </a:prstGeom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id="{932C3346-E51E-4F80-9195-C0227DDF3E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262" t="40491" b="2393"/>
          <a:stretch/>
        </p:blipFill>
        <p:spPr>
          <a:xfrm>
            <a:off x="916393" y="2021240"/>
            <a:ext cx="1421280" cy="173172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4A0BC035-D1E6-46D4-BC30-101D54AA4B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894" t="21256" r="39895" b="28442"/>
          <a:stretch/>
        </p:blipFill>
        <p:spPr>
          <a:xfrm>
            <a:off x="7036507" y="671742"/>
            <a:ext cx="2801149" cy="392160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28EF7999-8A1E-4175-84F8-6D5896DAD5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0216" y="3215056"/>
            <a:ext cx="1304538" cy="1211357"/>
          </a:xfrm>
          <a:prstGeom prst="rect">
            <a:avLst/>
          </a:prstGeom>
        </p:spPr>
      </p:pic>
      <p:pic>
        <p:nvPicPr>
          <p:cNvPr id="39" name="Obraz 38">
            <a:extLst>
              <a:ext uri="{FF2B5EF4-FFF2-40B4-BE49-F238E27FC236}">
                <a16:creationId xmlns:a16="http://schemas.microsoft.com/office/drawing/2014/main" id="{8DC8BC88-382C-482F-91D7-4B9C03A42C94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387" y="4533497"/>
            <a:ext cx="1304538" cy="1314070"/>
          </a:xfrm>
          <a:prstGeom prst="rect">
            <a:avLst/>
          </a:prstGeom>
          <a:noFill/>
        </p:spPr>
      </p:pic>
      <p:pic>
        <p:nvPicPr>
          <p:cNvPr id="40" name="Obraz 39">
            <a:extLst>
              <a:ext uri="{FF2B5EF4-FFF2-40B4-BE49-F238E27FC236}">
                <a16:creationId xmlns:a16="http://schemas.microsoft.com/office/drawing/2014/main" id="{CA871749-CBF0-4591-BA63-A6AFC6E9F917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925" y="4528713"/>
            <a:ext cx="1304538" cy="1293461"/>
          </a:xfrm>
          <a:prstGeom prst="rect">
            <a:avLst/>
          </a:prstGeom>
          <a:noFill/>
        </p:spPr>
      </p:pic>
      <p:sp>
        <p:nvSpPr>
          <p:cNvPr id="41" name="Znak plus 40">
            <a:extLst>
              <a:ext uri="{FF2B5EF4-FFF2-40B4-BE49-F238E27FC236}">
                <a16:creationId xmlns:a16="http://schemas.microsoft.com/office/drawing/2014/main" id="{694130F6-7758-4507-8BFC-0B0291AC4B1D}"/>
              </a:ext>
            </a:extLst>
          </p:cNvPr>
          <p:cNvSpPr/>
          <p:nvPr/>
        </p:nvSpPr>
        <p:spPr bwMode="auto">
          <a:xfrm>
            <a:off x="8285031" y="4739140"/>
            <a:ext cx="712196" cy="720080"/>
          </a:xfrm>
          <a:prstGeom prst="mathPlus">
            <a:avLst/>
          </a:prstGeom>
          <a:solidFill>
            <a:srgbClr val="D652A7"/>
          </a:solidFill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Times" pitchFamily="-128" charset="0"/>
              <a:buChar char="•"/>
              <a:tabLst/>
            </a:pPr>
            <a:endParaRPr kumimoji="0" lang="pl-PL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28" charset="-128"/>
            </a:endParaRPr>
          </a:p>
        </p:txBody>
      </p:sp>
      <p:pic>
        <p:nvPicPr>
          <p:cNvPr id="42" name="Obraz 41">
            <a:extLst>
              <a:ext uri="{FF2B5EF4-FFF2-40B4-BE49-F238E27FC236}">
                <a16:creationId xmlns:a16="http://schemas.microsoft.com/office/drawing/2014/main" id="{EE1EC063-A9A2-4A28-A763-B86CA2C00DD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0124" t="30837" r="50000" b="20199"/>
          <a:stretch/>
        </p:blipFill>
        <p:spPr>
          <a:xfrm>
            <a:off x="3668427" y="5393387"/>
            <a:ext cx="1424227" cy="1973550"/>
          </a:xfrm>
          <a:prstGeom prst="rect">
            <a:avLst/>
          </a:prstGeom>
        </p:spPr>
      </p:pic>
      <p:pic>
        <p:nvPicPr>
          <p:cNvPr id="43" name="Obraz 42">
            <a:extLst>
              <a:ext uri="{FF2B5EF4-FFF2-40B4-BE49-F238E27FC236}">
                <a16:creationId xmlns:a16="http://schemas.microsoft.com/office/drawing/2014/main" id="{9E1B5BF2-74A6-4D48-B4FB-546A1DFA2DA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0661" t="30033" r="50255" b="20276"/>
          <a:stretch/>
        </p:blipFill>
        <p:spPr>
          <a:xfrm>
            <a:off x="3177063" y="5842160"/>
            <a:ext cx="1122748" cy="1644436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3E45DEE-4DDB-4EC2-B5E9-B2AB5BE211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90544" y="4797088"/>
            <a:ext cx="3287205" cy="2571179"/>
          </a:xfrm>
          <a:prstGeom prst="rect">
            <a:avLst/>
          </a:prstGeom>
        </p:spPr>
      </p:pic>
      <p:sp>
        <p:nvSpPr>
          <p:cNvPr id="45" name="pole tekstowe 44">
            <a:extLst>
              <a:ext uri="{FF2B5EF4-FFF2-40B4-BE49-F238E27FC236}">
                <a16:creationId xmlns:a16="http://schemas.microsoft.com/office/drawing/2014/main" id="{933CB546-3744-4334-8062-B20CAE4685C7}"/>
              </a:ext>
            </a:extLst>
          </p:cNvPr>
          <p:cNvSpPr txBox="1"/>
          <p:nvPr/>
        </p:nvSpPr>
        <p:spPr>
          <a:xfrm>
            <a:off x="2743078" y="4766019"/>
            <a:ext cx="2557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l-PL" sz="1400" b="1" dirty="0">
                <a:solidFill>
                  <a:srgbClr val="3235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</a:t>
            </a:r>
            <a:r>
              <a:rPr lang="pl-PL" sz="1400" b="1" dirty="0" err="1">
                <a:solidFill>
                  <a:srgbClr val="3235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BądźBardziejNiż</a:t>
            </a:r>
            <a:r>
              <a:rPr lang="pl-PL" sz="1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</a:t>
            </a:r>
            <a:endParaRPr lang="pl-PL" sz="1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9237BF0-2EB3-4F38-A940-8EBC7FB579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099" y="4924406"/>
            <a:ext cx="1959160" cy="146183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EB32113-5089-4554-962F-4D37160CEA89}"/>
              </a:ext>
            </a:extLst>
          </p:cNvPr>
          <p:cNvSpPr txBox="1"/>
          <p:nvPr/>
        </p:nvSpPr>
        <p:spPr>
          <a:xfrm>
            <a:off x="582721" y="6642602"/>
            <a:ext cx="2594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l-PL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</a:t>
            </a:r>
            <a:r>
              <a:rPr lang="pl-PL" sz="3600" b="1" dirty="0">
                <a:solidFill>
                  <a:srgbClr val="C12E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2385ADB5-40D6-401C-9A83-7DA3FC7084C3}"/>
              </a:ext>
            </a:extLst>
          </p:cNvPr>
          <p:cNvSpPr/>
          <p:nvPr/>
        </p:nvSpPr>
        <p:spPr bwMode="auto">
          <a:xfrm>
            <a:off x="1815927" y="848670"/>
            <a:ext cx="1626384" cy="21049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Times" pitchFamily="-128" charset="0"/>
              <a:buChar char="•"/>
              <a:tabLst/>
            </a:pPr>
            <a:endParaRPr kumimoji="0" lang="pl-PL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28" charset="-128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3D4D94F5-210F-45AD-932E-7F088FAF9EE1}"/>
              </a:ext>
            </a:extLst>
          </p:cNvPr>
          <p:cNvSpPr txBox="1"/>
          <p:nvPr/>
        </p:nvSpPr>
        <p:spPr>
          <a:xfrm>
            <a:off x="582721" y="3964755"/>
            <a:ext cx="2932552" cy="553998"/>
          </a:xfrm>
          <a:prstGeom prst="rect">
            <a:avLst/>
          </a:prstGeom>
          <a:solidFill>
            <a:srgbClr val="FF0000"/>
          </a:solidFill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pl-PL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</a:rPr>
              <a:t>EMERGENCY RESPONSE PLAN</a:t>
            </a:r>
          </a:p>
        </p:txBody>
      </p:sp>
    </p:spTree>
    <p:extLst>
      <p:ext uri="{BB962C8B-B14F-4D97-AF65-F5344CB8AC3E}">
        <p14:creationId xmlns:p14="http://schemas.microsoft.com/office/powerpoint/2010/main" val="189069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1" grpId="0" animBg="1"/>
      <p:bldP spid="45" grpId="0"/>
      <p:bldP spid="2" grpId="0"/>
      <p:bldP spid="3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tytulowa_bia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2000" cy="7558768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1578" y="2269257"/>
            <a:ext cx="8565482" cy="984885"/>
          </a:xfrm>
        </p:spPr>
        <p:txBody>
          <a:bodyPr/>
          <a:lstStyle/>
          <a:p>
            <a:r>
              <a:rPr lang="pl-PL" sz="3200" dirty="0"/>
              <a:t>Kierunki rozwoju SMS i problematyka wdrażania w praktyce</a:t>
            </a:r>
          </a:p>
        </p:txBody>
      </p:sp>
      <p:pic>
        <p:nvPicPr>
          <p:cNvPr id="8" name="Obraz 7" descr="znak_kol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953" y="557837"/>
            <a:ext cx="2755392" cy="816864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F1C78D24-9F94-440B-B818-914D22478A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423"/>
          <a:stretch/>
        </p:blipFill>
        <p:spPr>
          <a:xfrm>
            <a:off x="0" y="3758158"/>
            <a:ext cx="10688623" cy="266429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motyw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265"/>
            <a:ext cx="1261768" cy="3913309"/>
          </a:xfrm>
          <a:prstGeom prst="rect">
            <a:avLst/>
          </a:prstGeom>
        </p:spPr>
      </p:pic>
      <p:pic>
        <p:nvPicPr>
          <p:cNvPr id="7" name="Obraz 6" descr="motyw_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04525"/>
            <a:ext cx="10688638" cy="2358325"/>
          </a:xfrm>
          <a:prstGeom prst="rect">
            <a:avLst/>
          </a:prstGeom>
        </p:spPr>
      </p:pic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18386055-2A10-468B-BD6A-8A379AC42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251" y="1311092"/>
            <a:ext cx="6342212" cy="5623228"/>
          </a:xfrm>
        </p:spPr>
        <p:txBody>
          <a:bodyPr/>
          <a:lstStyle/>
          <a:p>
            <a:pPr marL="441325" indent="-441325"/>
            <a:r>
              <a:rPr lang="pl-PL" sz="3600" dirty="0">
                <a:solidFill>
                  <a:schemeClr val="accent6"/>
                </a:solidFill>
              </a:rPr>
              <a:t>Plan implementacji SMS WELCOME na lata 2019 – 2021</a:t>
            </a:r>
          </a:p>
          <a:p>
            <a:pPr marL="441325" indent="-441325"/>
            <a:r>
              <a:rPr lang="pl-PL" sz="3600" dirty="0">
                <a:solidFill>
                  <a:schemeClr val="accent6"/>
                </a:solidFill>
              </a:rPr>
              <a:t>zastosowanie koncepcji podejścia etapowego na bazie wyniku </a:t>
            </a:r>
            <a:r>
              <a:rPr lang="pl-PL" sz="3600" i="1" dirty="0">
                <a:solidFill>
                  <a:schemeClr val="accent6"/>
                </a:solidFill>
              </a:rPr>
              <a:t>analizy luk</a:t>
            </a:r>
          </a:p>
          <a:p>
            <a:pPr marL="441325" indent="-441325"/>
            <a:r>
              <a:rPr lang="pl-PL" sz="3600" dirty="0">
                <a:solidFill>
                  <a:schemeClr val="accent6"/>
                </a:solidFill>
              </a:rPr>
              <a:t>68 zróżnicowanych zadań do wykonania </a:t>
            </a:r>
          </a:p>
          <a:p>
            <a:pPr marL="441325" indent="-441325"/>
            <a:r>
              <a:rPr lang="pl-PL" sz="3600" dirty="0">
                <a:solidFill>
                  <a:schemeClr val="accent6"/>
                </a:solidFill>
              </a:rPr>
              <a:t>pełne uruchomienie systemu planowane na IQ 2021 </a:t>
            </a:r>
            <a:endParaRPr lang="pl-PL" sz="2800" dirty="0">
              <a:solidFill>
                <a:schemeClr val="accent6"/>
              </a:solidFill>
            </a:endParaRPr>
          </a:p>
          <a:p>
            <a:pPr marL="441325" indent="-441325"/>
            <a:endParaRPr lang="pl-PL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DA47CC0-E25E-4671-AACE-1B7B3BB29A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50662" y="406040"/>
            <a:ext cx="7190467" cy="573934"/>
          </a:xfrm>
        </p:spPr>
        <p:txBody>
          <a:bodyPr/>
          <a:lstStyle/>
          <a:p>
            <a:r>
              <a:rPr lang="pl-PL" sz="1600" dirty="0"/>
              <a:t>Wyzwania i kierunki rozwoju SMS organizacji świadczącej usługi obsługi naziemnej </a:t>
            </a:r>
            <a:endParaRPr lang="pl-PL" sz="20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437C831-ED53-4240-B1EF-94FC7E643D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66"/>
          <a:stretch/>
        </p:blipFill>
        <p:spPr>
          <a:xfrm>
            <a:off x="6793262" y="1484078"/>
            <a:ext cx="3505734" cy="506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motyw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265"/>
            <a:ext cx="1261768" cy="3913309"/>
          </a:xfrm>
          <a:prstGeom prst="rect">
            <a:avLst/>
          </a:prstGeom>
        </p:spPr>
      </p:pic>
      <p:pic>
        <p:nvPicPr>
          <p:cNvPr id="7" name="Obraz 6" descr="motyw_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04525"/>
            <a:ext cx="10688638" cy="2358325"/>
          </a:xfrm>
          <a:prstGeom prst="rect">
            <a:avLst/>
          </a:prstGeom>
        </p:spPr>
      </p:pic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18386055-2A10-468B-BD6A-8A379AC42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767" y="1693194"/>
            <a:ext cx="9667074" cy="4536504"/>
          </a:xfrm>
        </p:spPr>
        <p:txBody>
          <a:bodyPr/>
          <a:lstStyle/>
          <a:p>
            <a:pPr marL="441325" indent="-441325" algn="just"/>
            <a:r>
              <a:rPr lang="pl-PL" sz="3600" dirty="0">
                <a:solidFill>
                  <a:schemeClr val="accent6"/>
                </a:solidFill>
              </a:rPr>
              <a:t>aktywność władzy lotniczej w kontekście EASA RMT.0728 (EPAS 2018-2021), projektu ICAO Doc. </a:t>
            </a:r>
            <a:r>
              <a:rPr lang="pl-PL" sz="3600" b="1" i="1" dirty="0">
                <a:solidFill>
                  <a:schemeClr val="accent6"/>
                </a:solidFill>
              </a:rPr>
              <a:t>Manual on ground handling</a:t>
            </a:r>
            <a:r>
              <a:rPr lang="pl-PL" sz="3600" i="1" dirty="0">
                <a:solidFill>
                  <a:schemeClr val="accent6"/>
                </a:solidFill>
              </a:rPr>
              <a:t> </a:t>
            </a:r>
            <a:r>
              <a:rPr lang="pl-PL" sz="3600" dirty="0">
                <a:solidFill>
                  <a:schemeClr val="accent6"/>
                </a:solidFill>
              </a:rPr>
              <a:t>oraz przyszłość nadzoru nad podmiotami GHSP</a:t>
            </a:r>
          </a:p>
          <a:p>
            <a:pPr marL="441325" indent="-441325" algn="just"/>
            <a:r>
              <a:rPr lang="pl-PL" sz="3600" dirty="0">
                <a:solidFill>
                  <a:schemeClr val="accent6"/>
                </a:solidFill>
              </a:rPr>
              <a:t>prawny obowiązek badania zdarzeń a wgląd do zapisów zgromadzonych w systemach CCTV oraz radiołączności naziemnej na lotniskach – przytaczany „argument RODO”</a:t>
            </a:r>
            <a:endParaRPr lang="pl-PL" sz="2800" dirty="0">
              <a:solidFill>
                <a:schemeClr val="accent6"/>
              </a:solidFill>
            </a:endParaRPr>
          </a:p>
          <a:p>
            <a:pPr marL="441325" indent="-441325"/>
            <a:endParaRPr lang="pl-PL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DA47CC0-E25E-4671-AACE-1B7B3BB29A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50662" y="406040"/>
            <a:ext cx="7190467" cy="573934"/>
          </a:xfrm>
        </p:spPr>
        <p:txBody>
          <a:bodyPr/>
          <a:lstStyle/>
          <a:p>
            <a:r>
              <a:rPr lang="pl-PL" sz="1600" dirty="0"/>
              <a:t>Wyzwania i kierunki rozwoju SMS organizacji świadczącej usługi obsługi naziemnej 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84611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motyw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265"/>
            <a:ext cx="1261768" cy="3913309"/>
          </a:xfrm>
          <a:prstGeom prst="rect">
            <a:avLst/>
          </a:prstGeom>
        </p:spPr>
      </p:pic>
      <p:pic>
        <p:nvPicPr>
          <p:cNvPr id="7" name="Obraz 6" descr="motyw_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04525"/>
            <a:ext cx="10688638" cy="2358325"/>
          </a:xfrm>
          <a:prstGeom prst="rect">
            <a:avLst/>
          </a:prstGeom>
        </p:spPr>
      </p:pic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18386055-2A10-468B-BD6A-8A379AC42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782" y="979974"/>
            <a:ext cx="9667074" cy="6401851"/>
          </a:xfrm>
        </p:spPr>
        <p:txBody>
          <a:bodyPr/>
          <a:lstStyle/>
          <a:p>
            <a:pPr marL="441325" indent="-441325" algn="just"/>
            <a:r>
              <a:rPr lang="pl-PL" sz="3600" dirty="0">
                <a:solidFill>
                  <a:schemeClr val="accent6"/>
                </a:solidFill>
              </a:rPr>
              <a:t>wyższy poziom szczegółowości w odniesieniu do kategoryzowania zdarzeń na potrzeby własnych analiz statystycznych, np.</a:t>
            </a:r>
          </a:p>
          <a:p>
            <a:pPr marL="441325" indent="0">
              <a:buNone/>
            </a:pPr>
            <a:r>
              <a:rPr lang="pl-PL" sz="3200" dirty="0">
                <a:solidFill>
                  <a:schemeClr val="accent6"/>
                </a:solidFill>
                <a:cs typeface="Calibri" panose="020F0502020204030204" pitchFamily="34" charset="0"/>
              </a:rPr>
              <a:t>					</a:t>
            </a:r>
            <a:r>
              <a:rPr lang="pl-PL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RAMP: </a:t>
            </a:r>
            <a:r>
              <a:rPr lang="pl-PL" sz="3200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Ground Handling </a:t>
            </a:r>
          </a:p>
          <a:p>
            <a:pPr marL="1431925" indent="0">
              <a:buNone/>
            </a:pPr>
            <a:endParaRPr lang="pl-PL" sz="3200" i="1" dirty="0">
              <a:solidFill>
                <a:schemeClr val="accent6"/>
              </a:solidFill>
              <a:cs typeface="Calibri" panose="020F0502020204030204" pitchFamily="34" charset="0"/>
            </a:endParaRPr>
          </a:p>
          <a:p>
            <a:pPr marL="1431925" indent="0">
              <a:buNone/>
            </a:pPr>
            <a:r>
              <a:rPr lang="pl-PL" sz="3200" i="1" dirty="0">
                <a:solidFill>
                  <a:schemeClr val="accent6"/>
                </a:solidFill>
                <a:cs typeface="Calibri" panose="020F0502020204030204" pitchFamily="34" charset="0"/>
              </a:rPr>
              <a:t>	</a:t>
            </a:r>
            <a:r>
              <a:rPr lang="pl-PL" sz="3200" b="1" dirty="0">
                <a:solidFill>
                  <a:srgbClr val="C12E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			</a:t>
            </a:r>
            <a:r>
              <a:rPr lang="pl-PL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RAMP: </a:t>
            </a:r>
            <a:r>
              <a:rPr lang="pl-PL" sz="3200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GSE/GSE</a:t>
            </a:r>
          </a:p>
          <a:p>
            <a:pPr marL="3140075" indent="-1588">
              <a:buNone/>
            </a:pPr>
            <a:r>
              <a:rPr lang="pl-PL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			RAMP: </a:t>
            </a:r>
            <a:r>
              <a:rPr lang="pl-PL" sz="3200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GSE/AC</a:t>
            </a:r>
          </a:p>
          <a:p>
            <a:pPr marL="3140075" indent="-1588">
              <a:buNone/>
            </a:pPr>
            <a:r>
              <a:rPr lang="pl-PL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			RAMP: ………….</a:t>
            </a:r>
          </a:p>
          <a:p>
            <a:pPr marL="3140075" indent="-1588">
              <a:buNone/>
            </a:pPr>
            <a:r>
              <a:rPr lang="pl-PL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			DG: </a:t>
            </a:r>
            <a:r>
              <a:rPr lang="pl-PL" sz="3200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CARGO</a:t>
            </a:r>
          </a:p>
          <a:p>
            <a:pPr marL="3140075" indent="-1588">
              <a:buNone/>
            </a:pPr>
            <a:r>
              <a:rPr lang="pl-PL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			DG: </a:t>
            </a:r>
            <a:r>
              <a:rPr lang="pl-PL" sz="3200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TERM</a:t>
            </a:r>
            <a:r>
              <a:rPr lang="pl-PL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, etc.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DA47CC0-E25E-4671-AACE-1B7B3BB29A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50662" y="406040"/>
            <a:ext cx="7190467" cy="573934"/>
          </a:xfrm>
        </p:spPr>
        <p:txBody>
          <a:bodyPr/>
          <a:lstStyle/>
          <a:p>
            <a:r>
              <a:rPr lang="pl-PL" sz="1600" dirty="0"/>
              <a:t>Wyzwania i kierunki rozwoju SMS organizacji świadczącej usługi obsługi naziemnej </a:t>
            </a:r>
            <a:endParaRPr lang="pl-PL" sz="2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D255A78-30C9-40BB-8BFD-F8F73D4E48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15" t="16607" r="21148" b="13220"/>
          <a:stretch/>
        </p:blipFill>
        <p:spPr>
          <a:xfrm>
            <a:off x="981524" y="2840779"/>
            <a:ext cx="1582051" cy="121320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0D6C912-4636-4771-86DD-2BF7B5B903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4162" y="2855142"/>
            <a:ext cx="1198839" cy="119883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348C5B6-04B6-42F2-8F61-65363A1283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2284" y="5118663"/>
            <a:ext cx="2755631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8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motyw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265"/>
            <a:ext cx="1261768" cy="3913309"/>
          </a:xfrm>
          <a:prstGeom prst="rect">
            <a:avLst/>
          </a:prstGeom>
        </p:spPr>
      </p:pic>
      <p:pic>
        <p:nvPicPr>
          <p:cNvPr id="7" name="Obraz 6" descr="motyw_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04525"/>
            <a:ext cx="10688638" cy="2358325"/>
          </a:xfrm>
          <a:prstGeom prst="rect">
            <a:avLst/>
          </a:prstGeom>
        </p:spPr>
      </p:pic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18386055-2A10-468B-BD6A-8A379AC42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351" y="1204864"/>
            <a:ext cx="6127128" cy="5951946"/>
          </a:xfrm>
        </p:spPr>
        <p:txBody>
          <a:bodyPr/>
          <a:lstStyle/>
          <a:p>
            <a:r>
              <a:rPr lang="pl-PL" sz="2800" dirty="0">
                <a:solidFill>
                  <a:schemeClr val="accent6"/>
                </a:solidFill>
              </a:rPr>
              <a:t>klasyfikacja grup przyczynowych zdarzeń (</a:t>
            </a:r>
            <a:r>
              <a:rPr lang="pl-PL" sz="2800" dirty="0">
                <a:solidFill>
                  <a:srgbClr val="32358D"/>
                </a:solidFill>
                <a:cs typeface="Calibri" panose="020F0502020204030204" pitchFamily="34" charset="0"/>
              </a:rPr>
              <a:t>Zarządzenie nr 14 PREZESA URZĘDU LOTNICTWA CYWILNEGO z dnia 14 grudnia </a:t>
            </a:r>
            <a:r>
              <a:rPr lang="pl-PL" sz="3600" b="1" dirty="0">
                <a:solidFill>
                  <a:srgbClr val="32358D"/>
                </a:solidFill>
                <a:cs typeface="Calibri" panose="020F0502020204030204" pitchFamily="34" charset="0"/>
              </a:rPr>
              <a:t>2006</a:t>
            </a:r>
            <a:r>
              <a:rPr lang="pl-PL" sz="2800" b="1" dirty="0">
                <a:solidFill>
                  <a:srgbClr val="32358D"/>
                </a:solidFill>
                <a:cs typeface="Calibri" panose="020F0502020204030204" pitchFamily="34" charset="0"/>
              </a:rPr>
              <a:t> r.</a:t>
            </a:r>
            <a:r>
              <a:rPr lang="pl-PL" sz="2800" dirty="0">
                <a:solidFill>
                  <a:srgbClr val="32358D"/>
                </a:solidFill>
                <a:cs typeface="Calibri" panose="020F0502020204030204" pitchFamily="34" charset="0"/>
              </a:rPr>
              <a:t> </a:t>
            </a:r>
            <a:r>
              <a:rPr lang="pl-PL" sz="2800" i="1" dirty="0">
                <a:solidFill>
                  <a:srgbClr val="32358D"/>
                </a:solidFill>
                <a:cs typeface="Calibri" panose="020F0502020204030204" pitchFamily="34" charset="0"/>
              </a:rPr>
              <a:t>w sprawie wprowadzenia klasyfikacji grup przyczynowych zdarzeń lotniczych</a:t>
            </a:r>
            <a:r>
              <a:rPr lang="pl-PL" sz="2800" dirty="0">
                <a:solidFill>
                  <a:srgbClr val="32358D"/>
                </a:solidFill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pl-PL" sz="2800" dirty="0">
                <a:solidFill>
                  <a:srgbClr val="32358D"/>
                </a:solidFill>
                <a:cs typeface="Calibri" panose="020F0502020204030204" pitchFamily="34" charset="0"/>
              </a:rPr>
              <a:t>		</a:t>
            </a:r>
            <a:r>
              <a:rPr lang="pl-PL" sz="3200" dirty="0">
                <a:solidFill>
                  <a:srgbClr val="32358D"/>
                </a:solidFill>
                <a:cs typeface="Calibri" panose="020F0502020204030204" pitchFamily="34" charset="0"/>
              </a:rPr>
              <a:t>vs.</a:t>
            </a:r>
          </a:p>
          <a:p>
            <a:r>
              <a:rPr lang="pl-PL" sz="2800" dirty="0">
                <a:solidFill>
                  <a:srgbClr val="32358D"/>
                </a:solidFill>
                <a:cs typeface="Calibri" panose="020F0502020204030204" pitchFamily="34" charset="0"/>
              </a:rPr>
              <a:t> IATA AHM 652 </a:t>
            </a:r>
            <a:r>
              <a:rPr lang="en-US" sz="2800" i="1" dirty="0">
                <a:solidFill>
                  <a:schemeClr val="accent6"/>
                </a:solidFill>
              </a:rPr>
              <a:t>Recommendations for Airside Safety Investigations</a:t>
            </a:r>
            <a:r>
              <a:rPr lang="en-US" sz="2800" dirty="0"/>
              <a:t> </a:t>
            </a:r>
            <a:r>
              <a:rPr lang="pl-PL" sz="2800" dirty="0">
                <a:solidFill>
                  <a:srgbClr val="32358D"/>
                </a:solidFill>
                <a:cs typeface="Calibri" panose="020F0502020204030204" pitchFamily="34" charset="0"/>
              </a:rPr>
              <a:t>(Airport Handling Manual, 39th </a:t>
            </a:r>
            <a:r>
              <a:rPr lang="pl-PL" sz="2800" dirty="0" err="1">
                <a:solidFill>
                  <a:srgbClr val="32358D"/>
                </a:solidFill>
                <a:cs typeface="Calibri" panose="020F0502020204030204" pitchFamily="34" charset="0"/>
              </a:rPr>
              <a:t>edition</a:t>
            </a:r>
            <a:r>
              <a:rPr lang="pl-PL" sz="2800" dirty="0">
                <a:solidFill>
                  <a:srgbClr val="32358D"/>
                </a:solidFill>
                <a:cs typeface="Calibri" panose="020F0502020204030204" pitchFamily="34" charset="0"/>
              </a:rPr>
              <a:t>, </a:t>
            </a:r>
            <a:r>
              <a:rPr lang="pl-PL" sz="3600" b="1" dirty="0">
                <a:solidFill>
                  <a:srgbClr val="32358D"/>
                </a:solidFill>
                <a:cs typeface="Calibri" panose="020F0502020204030204" pitchFamily="34" charset="0"/>
              </a:rPr>
              <a:t>2019</a:t>
            </a:r>
            <a:r>
              <a:rPr lang="pl-PL" sz="2800" dirty="0">
                <a:solidFill>
                  <a:srgbClr val="32358D"/>
                </a:solidFill>
                <a:cs typeface="Calibri" panose="020F0502020204030204" pitchFamily="34" charset="0"/>
              </a:rPr>
              <a:t>) – adaptacja przez </a:t>
            </a:r>
            <a:r>
              <a:rPr lang="pl-PL" sz="2800" b="1" dirty="0">
                <a:solidFill>
                  <a:srgbClr val="C12E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WELCOME</a:t>
            </a:r>
            <a:endParaRPr lang="pl-PL" sz="2800" b="1" dirty="0">
              <a:solidFill>
                <a:srgbClr val="C12E8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DA47CC0-E25E-4671-AACE-1B7B3BB29A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50662" y="406040"/>
            <a:ext cx="7190467" cy="573934"/>
          </a:xfrm>
        </p:spPr>
        <p:txBody>
          <a:bodyPr/>
          <a:lstStyle/>
          <a:p>
            <a:r>
              <a:rPr lang="pl-PL" sz="1600" dirty="0"/>
              <a:t>Wyzwania i kierunki rozwoju SMS organizacji świadczącej usługi obsługi naziemnej </a:t>
            </a:r>
            <a:endParaRPr lang="pl-PL" sz="2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C5E4047-DC37-46F9-AFC9-95F4033B76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73" t="21256" r="24400" b="5686"/>
          <a:stretch/>
        </p:blipFill>
        <p:spPr>
          <a:xfrm>
            <a:off x="6892662" y="4669214"/>
            <a:ext cx="3368818" cy="262732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101745F-2682-4959-B071-DF6CDFBC3F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869" t="15267" r="39220" b="9279"/>
          <a:stretch/>
        </p:blipFill>
        <p:spPr>
          <a:xfrm>
            <a:off x="6760843" y="1075675"/>
            <a:ext cx="3536470" cy="281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6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Times" pitchFamily="-128" charset="0"/>
          <a:buChar char="•"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Times" pitchFamily="-128" charset="0"/>
          <a:buChar char="•"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2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9205</TotalTime>
  <Words>506</Words>
  <Application>Microsoft Office PowerPoint</Application>
  <PresentationFormat>Niestandardowy</PresentationFormat>
  <Paragraphs>81</Paragraphs>
  <Slides>14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1" baseType="lpstr">
      <vt:lpstr>Arial</vt:lpstr>
      <vt:lpstr>Bahnschrift</vt:lpstr>
      <vt:lpstr>Bookman Old Style</vt:lpstr>
      <vt:lpstr>Calibri</vt:lpstr>
      <vt:lpstr>Century Gothic</vt:lpstr>
      <vt:lpstr>Times</vt:lpstr>
      <vt:lpstr>Blank Presentation</vt:lpstr>
      <vt:lpstr>Wyzwania i kierunki rozwoju  Systemu Zarządzania Bezpieczeństwem  organizacji świadczącej usługi obsługi naziemnej      Konferencja Bezpieczeństwa w Lotnictwie Cywilnym Warszawa 2019</vt:lpstr>
      <vt:lpstr>Prezentacja programu PowerPoint</vt:lpstr>
      <vt:lpstr>Prezentacja programu PowerPoint</vt:lpstr>
      <vt:lpstr>Prezentacja programu PowerPoint</vt:lpstr>
      <vt:lpstr>Kierunki rozwoju SMS i problematyka wdrażania w praktyce</vt:lpstr>
      <vt:lpstr>Wyzwania i kierunki rozwoju SMS organizacji świadczącej usługi obsługi naziemnej </vt:lpstr>
      <vt:lpstr>Wyzwania i kierunki rozwoju SMS organizacji świadczącej usługi obsługi naziemnej </vt:lpstr>
      <vt:lpstr>Wyzwania i kierunki rozwoju SMS organizacji świadczącej usługi obsługi naziemnej </vt:lpstr>
      <vt:lpstr>Wyzwania i kierunki rozwoju SMS organizacji świadczącej usługi obsługi naziemnej </vt:lpstr>
      <vt:lpstr>Wyzwania i kierunki rozwoju SMS organizacji świadczącej usługi obsługi naziemnej </vt:lpstr>
      <vt:lpstr>Wyzwania i kierunki rozwoju SMS organizacji świadczącej usługi obsługi naziemnej </vt:lpstr>
      <vt:lpstr>Wyzwania i kierunki rozwoju SMS organizacji świadczącej usługi obsługi naziemnej </vt:lpstr>
      <vt:lpstr>Wyzwania i kierunki rozwoju SMS organizacji świadczącej usługi obsługi naziemnej </vt:lpstr>
      <vt:lpstr>Prezentacja programu PowerPoint</vt:lpstr>
    </vt:vector>
  </TitlesOfParts>
  <Company>Welcome Airport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Łukasz Turzyński</dc:creator>
  <cp:lastModifiedBy>Łukasz Turzyński</cp:lastModifiedBy>
  <cp:revision>1</cp:revision>
  <dcterms:created xsi:type="dcterms:W3CDTF">2010-05-24T10:36:37Z</dcterms:created>
  <dcterms:modified xsi:type="dcterms:W3CDTF">2019-04-23T10:08:20Z</dcterms:modified>
</cp:coreProperties>
</file>