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71" r:id="rId3"/>
    <p:sldId id="280" r:id="rId4"/>
    <p:sldId id="274" r:id="rId5"/>
    <p:sldId id="269" r:id="rId6"/>
    <p:sldId id="270" r:id="rId7"/>
    <p:sldId id="275" r:id="rId8"/>
    <p:sldId id="277" r:id="rId9"/>
    <p:sldId id="276" r:id="rId10"/>
    <p:sldId id="278" r:id="rId11"/>
    <p:sldId id="273" r:id="rId12"/>
    <p:sldId id="279" r:id="rId1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292" autoAdjust="0"/>
  </p:normalViewPr>
  <p:slideViewPr>
    <p:cSldViewPr>
      <p:cViewPr varScale="1">
        <p:scale>
          <a:sx n="100" d="100"/>
          <a:sy n="100" d="100"/>
        </p:scale>
        <p:origin x="-29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1B3E1-469F-43AA-992A-94FDA912986F}" type="doc">
      <dgm:prSet loTypeId="urn:microsoft.com/office/officeart/2005/8/layout/vList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5D8F8078-80EF-4EF7-AD64-F531E5268AAE}">
      <dgm:prSet/>
      <dgm:spPr/>
      <dgm:t>
        <a:bodyPr/>
        <a:lstStyle/>
        <a:p>
          <a:pPr algn="l" rtl="0"/>
          <a:r>
            <a:rPr lang="pl-PL" b="1" dirty="0" smtClean="0"/>
            <a:t>Świadomość</a:t>
          </a:r>
          <a:r>
            <a:rPr lang="pl-PL" dirty="0" smtClean="0"/>
            <a:t> i postrzeganie </a:t>
          </a:r>
          <a:r>
            <a:rPr lang="pl-PL" b="1" dirty="0" smtClean="0"/>
            <a:t>bezpieczeństwa</a:t>
          </a:r>
          <a:r>
            <a:rPr lang="pl-PL" dirty="0" smtClean="0"/>
            <a:t> jako wartości nadrzędnej dla pracowników i organizacji,</a:t>
          </a:r>
          <a:endParaRPr lang="pl-PL" dirty="0"/>
        </a:p>
      </dgm:t>
    </dgm:pt>
    <dgm:pt modelId="{6C05F8F6-BFA1-482C-A035-6D65422778B3}" type="parTrans" cxnId="{3CF36A04-F2B0-4908-B735-91D9F46CFE12}">
      <dgm:prSet/>
      <dgm:spPr/>
      <dgm:t>
        <a:bodyPr/>
        <a:lstStyle/>
        <a:p>
          <a:endParaRPr lang="pl-PL"/>
        </a:p>
      </dgm:t>
    </dgm:pt>
    <dgm:pt modelId="{5B93C035-8889-4587-92D3-4D179575AAE8}" type="sibTrans" cxnId="{3CF36A04-F2B0-4908-B735-91D9F46CFE12}">
      <dgm:prSet/>
      <dgm:spPr/>
      <dgm:t>
        <a:bodyPr/>
        <a:lstStyle/>
        <a:p>
          <a:endParaRPr lang="pl-PL"/>
        </a:p>
      </dgm:t>
    </dgm:pt>
    <dgm:pt modelId="{62669247-F075-4463-805F-2E907093293A}">
      <dgm:prSet/>
      <dgm:spPr/>
      <dgm:t>
        <a:bodyPr/>
        <a:lstStyle/>
        <a:p>
          <a:pPr algn="l" rtl="0"/>
          <a:r>
            <a:rPr lang="pl-PL" b="1" dirty="0" smtClean="0"/>
            <a:t>Wysokie standardy bezpieczeństwa </a:t>
          </a:r>
          <a:r>
            <a:rPr lang="pl-PL" dirty="0" smtClean="0"/>
            <a:t>wdrożone w codziennej praktyce podmiotu – </a:t>
          </a:r>
          <a:r>
            <a:rPr lang="pl-PL" b="1" dirty="0" smtClean="0"/>
            <a:t>od poziomu najwyższego kierownictwa do pracowników niskiego szczebla,</a:t>
          </a:r>
          <a:endParaRPr lang="pl-PL" b="1" dirty="0"/>
        </a:p>
      </dgm:t>
    </dgm:pt>
    <dgm:pt modelId="{4F936A42-9768-4CC1-8C7B-4008948F2B1E}" type="parTrans" cxnId="{6048B51D-5C69-4BED-80FB-70C3DF776E98}">
      <dgm:prSet/>
      <dgm:spPr/>
      <dgm:t>
        <a:bodyPr/>
        <a:lstStyle/>
        <a:p>
          <a:endParaRPr lang="pl-PL"/>
        </a:p>
      </dgm:t>
    </dgm:pt>
    <dgm:pt modelId="{11DBC72E-A6B6-4354-8733-768A765E08D7}" type="sibTrans" cxnId="{6048B51D-5C69-4BED-80FB-70C3DF776E98}">
      <dgm:prSet/>
      <dgm:spPr/>
      <dgm:t>
        <a:bodyPr/>
        <a:lstStyle/>
        <a:p>
          <a:endParaRPr lang="pl-PL"/>
        </a:p>
      </dgm:t>
    </dgm:pt>
    <dgm:pt modelId="{FDBD36F0-A118-4D4C-9DDF-B6574864E872}">
      <dgm:prSet/>
      <dgm:spPr/>
      <dgm:t>
        <a:bodyPr/>
        <a:lstStyle/>
        <a:p>
          <a:pPr algn="l" rtl="0"/>
          <a:r>
            <a:rPr lang="pl-PL" b="1" dirty="0" smtClean="0"/>
            <a:t>Słabe punkty </a:t>
          </a:r>
          <a:r>
            <a:rPr lang="pl-PL" dirty="0" smtClean="0"/>
            <a:t>organizacji postrzegane jako szansa na </a:t>
          </a:r>
          <a:r>
            <a:rPr lang="pl-PL" b="1" dirty="0" smtClean="0"/>
            <a:t>doskonalenie systemu</a:t>
          </a:r>
          <a:r>
            <a:rPr lang="pl-PL" dirty="0" smtClean="0"/>
            <a:t>,</a:t>
          </a:r>
          <a:endParaRPr lang="pl-PL" dirty="0"/>
        </a:p>
      </dgm:t>
    </dgm:pt>
    <dgm:pt modelId="{F26EB38D-43AA-453C-A3C9-A41B6CC655DD}" type="parTrans" cxnId="{FD1BD319-8692-4C21-ABF0-FD95E7F7C724}">
      <dgm:prSet/>
      <dgm:spPr/>
      <dgm:t>
        <a:bodyPr/>
        <a:lstStyle/>
        <a:p>
          <a:endParaRPr lang="pl-PL"/>
        </a:p>
      </dgm:t>
    </dgm:pt>
    <dgm:pt modelId="{34819B86-77A4-4CA7-80CA-6F5A48868CC8}" type="sibTrans" cxnId="{FD1BD319-8692-4C21-ABF0-FD95E7F7C724}">
      <dgm:prSet/>
      <dgm:spPr/>
      <dgm:t>
        <a:bodyPr/>
        <a:lstStyle/>
        <a:p>
          <a:endParaRPr lang="pl-PL"/>
        </a:p>
      </dgm:t>
    </dgm:pt>
    <dgm:pt modelId="{959E6B77-836F-4831-BAD2-3D0FC5429160}">
      <dgm:prSet/>
      <dgm:spPr/>
      <dgm:t>
        <a:bodyPr/>
        <a:lstStyle/>
        <a:p>
          <a:pPr algn="l" rtl="0"/>
          <a:r>
            <a:rPr lang="pl-PL" b="1" dirty="0" smtClean="0"/>
            <a:t>Atmosfera zaufania </a:t>
          </a:r>
          <a:r>
            <a:rPr lang="pl-PL" dirty="0" smtClean="0"/>
            <a:t>- nieprzypisywanie winy na rzecz aktywnego poszukiwania rozwiązań pojawiających się problemów,</a:t>
          </a:r>
          <a:endParaRPr lang="pl-PL" dirty="0"/>
        </a:p>
      </dgm:t>
    </dgm:pt>
    <dgm:pt modelId="{479CDF05-CC62-4AB7-8ED9-77C39BCE8709}" type="parTrans" cxnId="{FEC7DAB3-852A-4D3F-A5CC-7E41934EB35B}">
      <dgm:prSet/>
      <dgm:spPr/>
      <dgm:t>
        <a:bodyPr/>
        <a:lstStyle/>
        <a:p>
          <a:endParaRPr lang="pl-PL"/>
        </a:p>
      </dgm:t>
    </dgm:pt>
    <dgm:pt modelId="{97A66365-DBA6-4EB9-B403-3F836B17C087}" type="sibTrans" cxnId="{FEC7DAB3-852A-4D3F-A5CC-7E41934EB35B}">
      <dgm:prSet/>
      <dgm:spPr/>
      <dgm:t>
        <a:bodyPr/>
        <a:lstStyle/>
        <a:p>
          <a:endParaRPr lang="pl-PL"/>
        </a:p>
      </dgm:t>
    </dgm:pt>
    <dgm:pt modelId="{317FD62C-FBE8-49F6-9FB8-988D7B7909F0}">
      <dgm:prSet/>
      <dgm:spPr/>
      <dgm:t>
        <a:bodyPr/>
        <a:lstStyle/>
        <a:p>
          <a:pPr algn="l" rtl="0"/>
          <a:r>
            <a:rPr lang="pl-PL" b="1" dirty="0" smtClean="0"/>
            <a:t>Zero tolerancji dla umyślnych naruszeń </a:t>
          </a:r>
          <a:r>
            <a:rPr lang="pl-PL" dirty="0" smtClean="0"/>
            <a:t>przepisów oraz procedur wewnętrznych, </a:t>
          </a:r>
          <a:endParaRPr lang="pl-PL" dirty="0"/>
        </a:p>
      </dgm:t>
    </dgm:pt>
    <dgm:pt modelId="{8C00771E-82D1-4C6F-A392-1FF880D4F1AC}" type="parTrans" cxnId="{B051C860-2298-42A0-91C6-7905B471B3E2}">
      <dgm:prSet/>
      <dgm:spPr/>
      <dgm:t>
        <a:bodyPr/>
        <a:lstStyle/>
        <a:p>
          <a:endParaRPr lang="pl-PL"/>
        </a:p>
      </dgm:t>
    </dgm:pt>
    <dgm:pt modelId="{9B466ED1-D26C-40EF-8C81-47F1E65262A0}" type="sibTrans" cxnId="{B051C860-2298-42A0-91C6-7905B471B3E2}">
      <dgm:prSet/>
      <dgm:spPr/>
      <dgm:t>
        <a:bodyPr/>
        <a:lstStyle/>
        <a:p>
          <a:endParaRPr lang="pl-PL"/>
        </a:p>
      </dgm:t>
    </dgm:pt>
    <dgm:pt modelId="{9D32E703-7EAA-4DF9-9A1C-D25887C99F12}">
      <dgm:prSet/>
      <dgm:spPr/>
      <dgm:t>
        <a:bodyPr/>
        <a:lstStyle/>
        <a:p>
          <a:pPr algn="l" rtl="0"/>
          <a:r>
            <a:rPr lang="pl-PL" b="1" dirty="0" smtClean="0"/>
            <a:t>Rejestrowanie i analizowanie zdarzeń</a:t>
          </a:r>
          <a:r>
            <a:rPr lang="pl-PL" dirty="0" smtClean="0"/>
            <a:t>,</a:t>
          </a:r>
          <a:endParaRPr lang="pl-PL" dirty="0"/>
        </a:p>
      </dgm:t>
    </dgm:pt>
    <dgm:pt modelId="{C37674F7-2B2D-4CD1-8D9A-7B18457F1D76}" type="parTrans" cxnId="{7409325A-3080-4926-A556-CF15DCDAC1D0}">
      <dgm:prSet/>
      <dgm:spPr/>
      <dgm:t>
        <a:bodyPr/>
        <a:lstStyle/>
        <a:p>
          <a:endParaRPr lang="pl-PL"/>
        </a:p>
      </dgm:t>
    </dgm:pt>
    <dgm:pt modelId="{FF1747A0-56D0-47B8-B940-4018A3EA8824}" type="sibTrans" cxnId="{7409325A-3080-4926-A556-CF15DCDAC1D0}">
      <dgm:prSet/>
      <dgm:spPr/>
      <dgm:t>
        <a:bodyPr/>
        <a:lstStyle/>
        <a:p>
          <a:endParaRPr lang="pl-PL"/>
        </a:p>
      </dgm:t>
    </dgm:pt>
    <dgm:pt modelId="{F9EFA71B-8E20-4C5B-98E8-90552F8060C8}">
      <dgm:prSet/>
      <dgm:spPr/>
      <dgm:t>
        <a:bodyPr/>
        <a:lstStyle/>
        <a:p>
          <a:pPr algn="l" rtl="0"/>
          <a:r>
            <a:rPr lang="pl-PL" b="1" dirty="0" smtClean="0"/>
            <a:t>Zgłaszanie wszelkich nieprawidłowości</a:t>
          </a:r>
          <a:r>
            <a:rPr lang="pl-PL" dirty="0" smtClean="0"/>
            <a:t>,</a:t>
          </a:r>
          <a:endParaRPr lang="pl-PL" dirty="0"/>
        </a:p>
      </dgm:t>
    </dgm:pt>
    <dgm:pt modelId="{EE2AF5F9-4678-456B-9229-8DBEE32594EE}" type="parTrans" cxnId="{6D8EC5F3-9FEA-4148-8FED-EA4F558DF29D}">
      <dgm:prSet/>
      <dgm:spPr/>
      <dgm:t>
        <a:bodyPr/>
        <a:lstStyle/>
        <a:p>
          <a:endParaRPr lang="pl-PL"/>
        </a:p>
      </dgm:t>
    </dgm:pt>
    <dgm:pt modelId="{B9932669-A1DD-4F78-BBBA-09580D76CCAD}" type="sibTrans" cxnId="{6D8EC5F3-9FEA-4148-8FED-EA4F558DF29D}">
      <dgm:prSet/>
      <dgm:spPr/>
      <dgm:t>
        <a:bodyPr/>
        <a:lstStyle/>
        <a:p>
          <a:endParaRPr lang="pl-PL"/>
        </a:p>
      </dgm:t>
    </dgm:pt>
    <dgm:pt modelId="{952125B4-D966-4EB2-89BE-3D12E39ECFB4}">
      <dgm:prSet/>
      <dgm:spPr/>
      <dgm:t>
        <a:bodyPr/>
        <a:lstStyle/>
        <a:p>
          <a:pPr algn="l" rtl="0"/>
          <a:r>
            <a:rPr lang="pl-PL" b="1" dirty="0" smtClean="0"/>
            <a:t>Wewnętrznie nadzorowane </a:t>
          </a:r>
          <a:r>
            <a:rPr lang="pl-PL" dirty="0" smtClean="0"/>
            <a:t>Systemy Zarządzania Bezpieczeństwem (SMS) wraz z monitorowaniem związanych z tym procesów,</a:t>
          </a:r>
          <a:endParaRPr lang="pl-PL" dirty="0"/>
        </a:p>
      </dgm:t>
    </dgm:pt>
    <dgm:pt modelId="{3B74E98C-B249-409C-9577-AAC3B5C3573A}" type="parTrans" cxnId="{EDADEBC0-C206-4918-9B76-3CC8A2C3F1B3}">
      <dgm:prSet/>
      <dgm:spPr/>
      <dgm:t>
        <a:bodyPr/>
        <a:lstStyle/>
        <a:p>
          <a:endParaRPr lang="pl-PL"/>
        </a:p>
      </dgm:t>
    </dgm:pt>
    <dgm:pt modelId="{0206CC5E-38C3-4B67-9FAE-9C358D11A78F}" type="sibTrans" cxnId="{EDADEBC0-C206-4918-9B76-3CC8A2C3F1B3}">
      <dgm:prSet/>
      <dgm:spPr/>
      <dgm:t>
        <a:bodyPr/>
        <a:lstStyle/>
        <a:p>
          <a:endParaRPr lang="pl-PL"/>
        </a:p>
      </dgm:t>
    </dgm:pt>
    <dgm:pt modelId="{CAA01E8B-1D60-4CCD-A808-14B83D5A1BB2}">
      <dgm:prSet/>
      <dgm:spPr/>
      <dgm:t>
        <a:bodyPr/>
        <a:lstStyle/>
        <a:p>
          <a:pPr algn="l" rtl="0"/>
          <a:r>
            <a:rPr lang="pl-PL" b="1" dirty="0" smtClean="0"/>
            <a:t>Ciągłe doskonalenie </a:t>
          </a:r>
          <a:r>
            <a:rPr lang="pl-PL" dirty="0" smtClean="0"/>
            <a:t>SMS poprzez wdrażanie działań korygujących i zapobiegawczych</a:t>
          </a:r>
          <a:endParaRPr lang="pl-PL" dirty="0"/>
        </a:p>
      </dgm:t>
    </dgm:pt>
    <dgm:pt modelId="{2E6F88D7-BE71-44FC-ABD4-459F66D92758}" type="parTrans" cxnId="{3A1D765E-BCCA-48F7-938C-2EF04410B906}">
      <dgm:prSet/>
      <dgm:spPr/>
      <dgm:t>
        <a:bodyPr/>
        <a:lstStyle/>
        <a:p>
          <a:endParaRPr lang="pl-PL"/>
        </a:p>
      </dgm:t>
    </dgm:pt>
    <dgm:pt modelId="{AC7DB240-890B-43B9-A264-09967ADD7F18}" type="sibTrans" cxnId="{3A1D765E-BCCA-48F7-938C-2EF04410B906}">
      <dgm:prSet/>
      <dgm:spPr/>
      <dgm:t>
        <a:bodyPr/>
        <a:lstStyle/>
        <a:p>
          <a:endParaRPr lang="pl-PL"/>
        </a:p>
      </dgm:t>
    </dgm:pt>
    <dgm:pt modelId="{272325CA-0334-4AD3-ADBC-26D60E0AA750}" type="pres">
      <dgm:prSet presAssocID="{7111B3E1-469F-43AA-992A-94FDA912986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1142423-E7BB-4717-8028-92764DA1F29B}" type="pres">
      <dgm:prSet presAssocID="{5D8F8078-80EF-4EF7-AD64-F531E5268AAE}" presName="composite" presStyleCnt="0"/>
      <dgm:spPr/>
    </dgm:pt>
    <dgm:pt modelId="{DEEC26FE-670D-4033-8AF3-926767C2099D}" type="pres">
      <dgm:prSet presAssocID="{5D8F8078-80EF-4EF7-AD64-F531E5268AAE}" presName="imgShp" presStyleLbl="fgImgPlace1" presStyleIdx="0" presStyleCnt="9"/>
      <dgm:spPr/>
    </dgm:pt>
    <dgm:pt modelId="{1C35BD68-899B-4C3E-8F4F-6BC9AFD39979}" type="pres">
      <dgm:prSet presAssocID="{5D8F8078-80EF-4EF7-AD64-F531E5268AAE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D7C0A9-D250-4703-A6FA-11D4EB5C744A}" type="pres">
      <dgm:prSet presAssocID="{5B93C035-8889-4587-92D3-4D179575AAE8}" presName="spacing" presStyleCnt="0"/>
      <dgm:spPr/>
    </dgm:pt>
    <dgm:pt modelId="{B6F208A0-E491-40CF-AE00-F18865E5D11E}" type="pres">
      <dgm:prSet presAssocID="{62669247-F075-4463-805F-2E907093293A}" presName="composite" presStyleCnt="0"/>
      <dgm:spPr/>
    </dgm:pt>
    <dgm:pt modelId="{59384DF6-92C6-4192-A252-8BAEC507E254}" type="pres">
      <dgm:prSet presAssocID="{62669247-F075-4463-805F-2E907093293A}" presName="imgShp" presStyleLbl="fgImgPlace1" presStyleIdx="1" presStyleCnt="9"/>
      <dgm:spPr/>
    </dgm:pt>
    <dgm:pt modelId="{7B0415FC-9659-40BA-8C85-5CB9CCC59E48}" type="pres">
      <dgm:prSet presAssocID="{62669247-F075-4463-805F-2E907093293A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5EF2C6-58E4-444D-9D47-6CD00FC31B57}" type="pres">
      <dgm:prSet presAssocID="{11DBC72E-A6B6-4354-8733-768A765E08D7}" presName="spacing" presStyleCnt="0"/>
      <dgm:spPr/>
    </dgm:pt>
    <dgm:pt modelId="{E864FF98-2AD7-4FA2-81D1-0CA6EAC0D99D}" type="pres">
      <dgm:prSet presAssocID="{FDBD36F0-A118-4D4C-9DDF-B6574864E872}" presName="composite" presStyleCnt="0"/>
      <dgm:spPr/>
    </dgm:pt>
    <dgm:pt modelId="{46DB860B-AFBA-49A9-B09F-9C418C60C8AA}" type="pres">
      <dgm:prSet presAssocID="{FDBD36F0-A118-4D4C-9DDF-B6574864E872}" presName="imgShp" presStyleLbl="fgImgPlace1" presStyleIdx="2" presStyleCnt="9"/>
      <dgm:spPr/>
    </dgm:pt>
    <dgm:pt modelId="{A9773234-1DDD-4211-98AE-E4C79D2E4FB3}" type="pres">
      <dgm:prSet presAssocID="{FDBD36F0-A118-4D4C-9DDF-B6574864E872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ADB6CB-A10E-4243-A350-1CBABB1876C0}" type="pres">
      <dgm:prSet presAssocID="{34819B86-77A4-4CA7-80CA-6F5A48868CC8}" presName="spacing" presStyleCnt="0"/>
      <dgm:spPr/>
    </dgm:pt>
    <dgm:pt modelId="{5D3B54AD-BB0A-4AA6-8EAD-27B72D65892C}" type="pres">
      <dgm:prSet presAssocID="{959E6B77-836F-4831-BAD2-3D0FC5429160}" presName="composite" presStyleCnt="0"/>
      <dgm:spPr/>
    </dgm:pt>
    <dgm:pt modelId="{C6558685-D021-40BF-BEDC-A98F605E8FA0}" type="pres">
      <dgm:prSet presAssocID="{959E6B77-836F-4831-BAD2-3D0FC5429160}" presName="imgShp" presStyleLbl="fgImgPlace1" presStyleIdx="3" presStyleCnt="9"/>
      <dgm:spPr/>
    </dgm:pt>
    <dgm:pt modelId="{C2AFEAFA-D4E8-4A17-BDEE-09F5FF68712F}" type="pres">
      <dgm:prSet presAssocID="{959E6B77-836F-4831-BAD2-3D0FC5429160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BE47B7-6C8F-44AD-9114-7840DD9B2431}" type="pres">
      <dgm:prSet presAssocID="{97A66365-DBA6-4EB9-B403-3F836B17C087}" presName="spacing" presStyleCnt="0"/>
      <dgm:spPr/>
    </dgm:pt>
    <dgm:pt modelId="{F1D18EA3-DD6D-4E1F-9A95-45F83A1E8D5A}" type="pres">
      <dgm:prSet presAssocID="{317FD62C-FBE8-49F6-9FB8-988D7B7909F0}" presName="composite" presStyleCnt="0"/>
      <dgm:spPr/>
    </dgm:pt>
    <dgm:pt modelId="{BCDEE6E8-BDF7-4672-BAD4-73397D8C2C2C}" type="pres">
      <dgm:prSet presAssocID="{317FD62C-FBE8-49F6-9FB8-988D7B7909F0}" presName="imgShp" presStyleLbl="fgImgPlace1" presStyleIdx="4" presStyleCnt="9"/>
      <dgm:spPr/>
    </dgm:pt>
    <dgm:pt modelId="{525EE0C6-E219-478B-BFB7-FAEEC72C60BE}" type="pres">
      <dgm:prSet presAssocID="{317FD62C-FBE8-49F6-9FB8-988D7B7909F0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38FB6B-D669-47D1-9715-9AEC16357E5B}" type="pres">
      <dgm:prSet presAssocID="{9B466ED1-D26C-40EF-8C81-47F1E65262A0}" presName="spacing" presStyleCnt="0"/>
      <dgm:spPr/>
    </dgm:pt>
    <dgm:pt modelId="{3DA96880-FFD3-4C57-BC27-21123A9DC96C}" type="pres">
      <dgm:prSet presAssocID="{9D32E703-7EAA-4DF9-9A1C-D25887C99F12}" presName="composite" presStyleCnt="0"/>
      <dgm:spPr/>
    </dgm:pt>
    <dgm:pt modelId="{0960C402-AF65-49D2-A534-8911F7E7D1BE}" type="pres">
      <dgm:prSet presAssocID="{9D32E703-7EAA-4DF9-9A1C-D25887C99F12}" presName="imgShp" presStyleLbl="fgImgPlace1" presStyleIdx="5" presStyleCnt="9"/>
      <dgm:spPr/>
    </dgm:pt>
    <dgm:pt modelId="{D556FDA8-812F-4EA0-80DD-5069BC26FE83}" type="pres">
      <dgm:prSet presAssocID="{9D32E703-7EAA-4DF9-9A1C-D25887C99F12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7866D6-42D0-4626-BB49-CC9F90DE5C58}" type="pres">
      <dgm:prSet presAssocID="{FF1747A0-56D0-47B8-B940-4018A3EA8824}" presName="spacing" presStyleCnt="0"/>
      <dgm:spPr/>
    </dgm:pt>
    <dgm:pt modelId="{9DCEDBFC-7E18-44AA-807A-EE278D715B35}" type="pres">
      <dgm:prSet presAssocID="{F9EFA71B-8E20-4C5B-98E8-90552F8060C8}" presName="composite" presStyleCnt="0"/>
      <dgm:spPr/>
    </dgm:pt>
    <dgm:pt modelId="{612AB8E9-8BE6-4598-B754-BAD7D165473B}" type="pres">
      <dgm:prSet presAssocID="{F9EFA71B-8E20-4C5B-98E8-90552F8060C8}" presName="imgShp" presStyleLbl="fgImgPlace1" presStyleIdx="6" presStyleCnt="9"/>
      <dgm:spPr/>
    </dgm:pt>
    <dgm:pt modelId="{294F734F-70C9-4AB4-B98B-55D927013C8E}" type="pres">
      <dgm:prSet presAssocID="{F9EFA71B-8E20-4C5B-98E8-90552F8060C8}" presName="txShp" presStyleLbl="node1" presStyleIdx="6" presStyleCnt="9" custLinFactNeighborX="240" custLinFactNeighborY="-166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08B666-5805-420B-9018-A4E5181D58D5}" type="pres">
      <dgm:prSet presAssocID="{B9932669-A1DD-4F78-BBBA-09580D76CCAD}" presName="spacing" presStyleCnt="0"/>
      <dgm:spPr/>
    </dgm:pt>
    <dgm:pt modelId="{9A8EAC57-44FE-4A1E-8CEA-ECC676EBAE5D}" type="pres">
      <dgm:prSet presAssocID="{952125B4-D966-4EB2-89BE-3D12E39ECFB4}" presName="composite" presStyleCnt="0"/>
      <dgm:spPr/>
    </dgm:pt>
    <dgm:pt modelId="{9E89B68D-314C-42EC-8DCD-8EEB173612C6}" type="pres">
      <dgm:prSet presAssocID="{952125B4-D966-4EB2-89BE-3D12E39ECFB4}" presName="imgShp" presStyleLbl="fgImgPlace1" presStyleIdx="7" presStyleCnt="9"/>
      <dgm:spPr/>
    </dgm:pt>
    <dgm:pt modelId="{5F38EC82-C5A8-45F0-B677-518BF1487780}" type="pres">
      <dgm:prSet presAssocID="{952125B4-D966-4EB2-89BE-3D12E39ECFB4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CFAB05-2D8B-48C4-96EF-CC82034F9D9B}" type="pres">
      <dgm:prSet presAssocID="{0206CC5E-38C3-4B67-9FAE-9C358D11A78F}" presName="spacing" presStyleCnt="0"/>
      <dgm:spPr/>
    </dgm:pt>
    <dgm:pt modelId="{33C3E114-3F05-438E-9B39-D28E3FF73BBB}" type="pres">
      <dgm:prSet presAssocID="{CAA01E8B-1D60-4CCD-A808-14B83D5A1BB2}" presName="composite" presStyleCnt="0"/>
      <dgm:spPr/>
    </dgm:pt>
    <dgm:pt modelId="{36D0D2FA-AB94-4F33-9398-DC8D0CE8E2D8}" type="pres">
      <dgm:prSet presAssocID="{CAA01E8B-1D60-4CCD-A808-14B83D5A1BB2}" presName="imgShp" presStyleLbl="fgImgPlace1" presStyleIdx="8" presStyleCnt="9"/>
      <dgm:spPr/>
    </dgm:pt>
    <dgm:pt modelId="{DD2DCACF-D5AE-43B5-9172-93182C438568}" type="pres">
      <dgm:prSet presAssocID="{CAA01E8B-1D60-4CCD-A808-14B83D5A1BB2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A5C886-41E0-43A8-B25F-9C3C2DAC89CD}" type="presOf" srcId="{62669247-F075-4463-805F-2E907093293A}" destId="{7B0415FC-9659-40BA-8C85-5CB9CCC59E48}" srcOrd="0" destOrd="0" presId="urn:microsoft.com/office/officeart/2005/8/layout/vList3"/>
    <dgm:cxn modelId="{61CF432F-0F10-4DC3-B9F7-7BC12605C866}" type="presOf" srcId="{5D8F8078-80EF-4EF7-AD64-F531E5268AAE}" destId="{1C35BD68-899B-4C3E-8F4F-6BC9AFD39979}" srcOrd="0" destOrd="0" presId="urn:microsoft.com/office/officeart/2005/8/layout/vList3"/>
    <dgm:cxn modelId="{347B2819-BD97-4E8D-8602-C1AA877E215B}" type="presOf" srcId="{7111B3E1-469F-43AA-992A-94FDA912986F}" destId="{272325CA-0334-4AD3-ADBC-26D60E0AA750}" srcOrd="0" destOrd="0" presId="urn:microsoft.com/office/officeart/2005/8/layout/vList3"/>
    <dgm:cxn modelId="{61168457-9ED1-40C4-8A9F-58C40A73B6A9}" type="presOf" srcId="{317FD62C-FBE8-49F6-9FB8-988D7B7909F0}" destId="{525EE0C6-E219-478B-BFB7-FAEEC72C60BE}" srcOrd="0" destOrd="0" presId="urn:microsoft.com/office/officeart/2005/8/layout/vList3"/>
    <dgm:cxn modelId="{A51CC3E9-72D7-44B1-A888-314BCB09ED8E}" type="presOf" srcId="{FDBD36F0-A118-4D4C-9DDF-B6574864E872}" destId="{A9773234-1DDD-4211-98AE-E4C79D2E4FB3}" srcOrd="0" destOrd="0" presId="urn:microsoft.com/office/officeart/2005/8/layout/vList3"/>
    <dgm:cxn modelId="{3A1D765E-BCCA-48F7-938C-2EF04410B906}" srcId="{7111B3E1-469F-43AA-992A-94FDA912986F}" destId="{CAA01E8B-1D60-4CCD-A808-14B83D5A1BB2}" srcOrd="8" destOrd="0" parTransId="{2E6F88D7-BE71-44FC-ABD4-459F66D92758}" sibTransId="{AC7DB240-890B-43B9-A264-09967ADD7F18}"/>
    <dgm:cxn modelId="{4DD54417-2281-4DE1-BC30-0AC10BEE4A3B}" type="presOf" srcId="{9D32E703-7EAA-4DF9-9A1C-D25887C99F12}" destId="{D556FDA8-812F-4EA0-80DD-5069BC26FE83}" srcOrd="0" destOrd="0" presId="urn:microsoft.com/office/officeart/2005/8/layout/vList3"/>
    <dgm:cxn modelId="{FEC7DAB3-852A-4D3F-A5CC-7E41934EB35B}" srcId="{7111B3E1-469F-43AA-992A-94FDA912986F}" destId="{959E6B77-836F-4831-BAD2-3D0FC5429160}" srcOrd="3" destOrd="0" parTransId="{479CDF05-CC62-4AB7-8ED9-77C39BCE8709}" sibTransId="{97A66365-DBA6-4EB9-B403-3F836B17C087}"/>
    <dgm:cxn modelId="{6048B51D-5C69-4BED-80FB-70C3DF776E98}" srcId="{7111B3E1-469F-43AA-992A-94FDA912986F}" destId="{62669247-F075-4463-805F-2E907093293A}" srcOrd="1" destOrd="0" parTransId="{4F936A42-9768-4CC1-8C7B-4008948F2B1E}" sibTransId="{11DBC72E-A6B6-4354-8733-768A765E08D7}"/>
    <dgm:cxn modelId="{546EB103-8EE1-48DB-A0E0-1AB34CBF194F}" type="presOf" srcId="{959E6B77-836F-4831-BAD2-3D0FC5429160}" destId="{C2AFEAFA-D4E8-4A17-BDEE-09F5FF68712F}" srcOrd="0" destOrd="0" presId="urn:microsoft.com/office/officeart/2005/8/layout/vList3"/>
    <dgm:cxn modelId="{A4D63946-182C-4D0D-A63B-F7549FD8DED4}" type="presOf" srcId="{952125B4-D966-4EB2-89BE-3D12E39ECFB4}" destId="{5F38EC82-C5A8-45F0-B677-518BF1487780}" srcOrd="0" destOrd="0" presId="urn:microsoft.com/office/officeart/2005/8/layout/vList3"/>
    <dgm:cxn modelId="{3CF36A04-F2B0-4908-B735-91D9F46CFE12}" srcId="{7111B3E1-469F-43AA-992A-94FDA912986F}" destId="{5D8F8078-80EF-4EF7-AD64-F531E5268AAE}" srcOrd="0" destOrd="0" parTransId="{6C05F8F6-BFA1-482C-A035-6D65422778B3}" sibTransId="{5B93C035-8889-4587-92D3-4D179575AAE8}"/>
    <dgm:cxn modelId="{3A56285D-DBFA-4D01-A13A-AD8CBF479460}" type="presOf" srcId="{CAA01E8B-1D60-4CCD-A808-14B83D5A1BB2}" destId="{DD2DCACF-D5AE-43B5-9172-93182C438568}" srcOrd="0" destOrd="0" presId="urn:microsoft.com/office/officeart/2005/8/layout/vList3"/>
    <dgm:cxn modelId="{B051C860-2298-42A0-91C6-7905B471B3E2}" srcId="{7111B3E1-469F-43AA-992A-94FDA912986F}" destId="{317FD62C-FBE8-49F6-9FB8-988D7B7909F0}" srcOrd="4" destOrd="0" parTransId="{8C00771E-82D1-4C6F-A392-1FF880D4F1AC}" sibTransId="{9B466ED1-D26C-40EF-8C81-47F1E65262A0}"/>
    <dgm:cxn modelId="{7409325A-3080-4926-A556-CF15DCDAC1D0}" srcId="{7111B3E1-469F-43AA-992A-94FDA912986F}" destId="{9D32E703-7EAA-4DF9-9A1C-D25887C99F12}" srcOrd="5" destOrd="0" parTransId="{C37674F7-2B2D-4CD1-8D9A-7B18457F1D76}" sibTransId="{FF1747A0-56D0-47B8-B940-4018A3EA8824}"/>
    <dgm:cxn modelId="{81EEDA57-2A55-4630-A9E6-4DF72081FE9A}" type="presOf" srcId="{F9EFA71B-8E20-4C5B-98E8-90552F8060C8}" destId="{294F734F-70C9-4AB4-B98B-55D927013C8E}" srcOrd="0" destOrd="0" presId="urn:microsoft.com/office/officeart/2005/8/layout/vList3"/>
    <dgm:cxn modelId="{6D8EC5F3-9FEA-4148-8FED-EA4F558DF29D}" srcId="{7111B3E1-469F-43AA-992A-94FDA912986F}" destId="{F9EFA71B-8E20-4C5B-98E8-90552F8060C8}" srcOrd="6" destOrd="0" parTransId="{EE2AF5F9-4678-456B-9229-8DBEE32594EE}" sibTransId="{B9932669-A1DD-4F78-BBBA-09580D76CCAD}"/>
    <dgm:cxn modelId="{EDADEBC0-C206-4918-9B76-3CC8A2C3F1B3}" srcId="{7111B3E1-469F-43AA-992A-94FDA912986F}" destId="{952125B4-D966-4EB2-89BE-3D12E39ECFB4}" srcOrd="7" destOrd="0" parTransId="{3B74E98C-B249-409C-9577-AAC3B5C3573A}" sibTransId="{0206CC5E-38C3-4B67-9FAE-9C358D11A78F}"/>
    <dgm:cxn modelId="{FD1BD319-8692-4C21-ABF0-FD95E7F7C724}" srcId="{7111B3E1-469F-43AA-992A-94FDA912986F}" destId="{FDBD36F0-A118-4D4C-9DDF-B6574864E872}" srcOrd="2" destOrd="0" parTransId="{F26EB38D-43AA-453C-A3C9-A41B6CC655DD}" sibTransId="{34819B86-77A4-4CA7-80CA-6F5A48868CC8}"/>
    <dgm:cxn modelId="{2798F3A8-E13E-411A-AD19-329FF434A742}" type="presParOf" srcId="{272325CA-0334-4AD3-ADBC-26D60E0AA750}" destId="{31142423-E7BB-4717-8028-92764DA1F29B}" srcOrd="0" destOrd="0" presId="urn:microsoft.com/office/officeart/2005/8/layout/vList3"/>
    <dgm:cxn modelId="{AE295FBA-667D-499F-9207-E19FB5069983}" type="presParOf" srcId="{31142423-E7BB-4717-8028-92764DA1F29B}" destId="{DEEC26FE-670D-4033-8AF3-926767C2099D}" srcOrd="0" destOrd="0" presId="urn:microsoft.com/office/officeart/2005/8/layout/vList3"/>
    <dgm:cxn modelId="{7D50F31D-C3F6-4908-BA82-1388F5C2F0B8}" type="presParOf" srcId="{31142423-E7BB-4717-8028-92764DA1F29B}" destId="{1C35BD68-899B-4C3E-8F4F-6BC9AFD39979}" srcOrd="1" destOrd="0" presId="urn:microsoft.com/office/officeart/2005/8/layout/vList3"/>
    <dgm:cxn modelId="{0CFEF35C-A8D3-4F5D-AA44-A80858CFFDF3}" type="presParOf" srcId="{272325CA-0334-4AD3-ADBC-26D60E0AA750}" destId="{43D7C0A9-D250-4703-A6FA-11D4EB5C744A}" srcOrd="1" destOrd="0" presId="urn:microsoft.com/office/officeart/2005/8/layout/vList3"/>
    <dgm:cxn modelId="{84C60437-3611-49CE-B3F3-30C326110873}" type="presParOf" srcId="{272325CA-0334-4AD3-ADBC-26D60E0AA750}" destId="{B6F208A0-E491-40CF-AE00-F18865E5D11E}" srcOrd="2" destOrd="0" presId="urn:microsoft.com/office/officeart/2005/8/layout/vList3"/>
    <dgm:cxn modelId="{3DA88770-23DD-4A27-9E99-73A3AD2F0561}" type="presParOf" srcId="{B6F208A0-E491-40CF-AE00-F18865E5D11E}" destId="{59384DF6-92C6-4192-A252-8BAEC507E254}" srcOrd="0" destOrd="0" presId="urn:microsoft.com/office/officeart/2005/8/layout/vList3"/>
    <dgm:cxn modelId="{551705C7-80CB-4E9D-BF4A-CE9E5001BCBC}" type="presParOf" srcId="{B6F208A0-E491-40CF-AE00-F18865E5D11E}" destId="{7B0415FC-9659-40BA-8C85-5CB9CCC59E48}" srcOrd="1" destOrd="0" presId="urn:microsoft.com/office/officeart/2005/8/layout/vList3"/>
    <dgm:cxn modelId="{9ECC109E-8CBD-4564-94AF-7E6D706CC337}" type="presParOf" srcId="{272325CA-0334-4AD3-ADBC-26D60E0AA750}" destId="{275EF2C6-58E4-444D-9D47-6CD00FC31B57}" srcOrd="3" destOrd="0" presId="urn:microsoft.com/office/officeart/2005/8/layout/vList3"/>
    <dgm:cxn modelId="{5B03C910-54DE-4934-905D-BB63E0531D62}" type="presParOf" srcId="{272325CA-0334-4AD3-ADBC-26D60E0AA750}" destId="{E864FF98-2AD7-4FA2-81D1-0CA6EAC0D99D}" srcOrd="4" destOrd="0" presId="urn:microsoft.com/office/officeart/2005/8/layout/vList3"/>
    <dgm:cxn modelId="{2F1737A6-7275-4D8C-842D-6B2F4D29DE59}" type="presParOf" srcId="{E864FF98-2AD7-4FA2-81D1-0CA6EAC0D99D}" destId="{46DB860B-AFBA-49A9-B09F-9C418C60C8AA}" srcOrd="0" destOrd="0" presId="urn:microsoft.com/office/officeart/2005/8/layout/vList3"/>
    <dgm:cxn modelId="{AC6691CB-2B20-4975-BD10-F2628A8AED5F}" type="presParOf" srcId="{E864FF98-2AD7-4FA2-81D1-0CA6EAC0D99D}" destId="{A9773234-1DDD-4211-98AE-E4C79D2E4FB3}" srcOrd="1" destOrd="0" presId="urn:microsoft.com/office/officeart/2005/8/layout/vList3"/>
    <dgm:cxn modelId="{EEC45FAA-AA19-4AF0-8316-C0AAFBCB538A}" type="presParOf" srcId="{272325CA-0334-4AD3-ADBC-26D60E0AA750}" destId="{DBADB6CB-A10E-4243-A350-1CBABB1876C0}" srcOrd="5" destOrd="0" presId="urn:microsoft.com/office/officeart/2005/8/layout/vList3"/>
    <dgm:cxn modelId="{14D648C9-D8D0-41E6-9D2C-43B02B8B36CA}" type="presParOf" srcId="{272325CA-0334-4AD3-ADBC-26D60E0AA750}" destId="{5D3B54AD-BB0A-4AA6-8EAD-27B72D65892C}" srcOrd="6" destOrd="0" presId="urn:microsoft.com/office/officeart/2005/8/layout/vList3"/>
    <dgm:cxn modelId="{EE402442-039D-4C0D-8224-6EC71EE6AB13}" type="presParOf" srcId="{5D3B54AD-BB0A-4AA6-8EAD-27B72D65892C}" destId="{C6558685-D021-40BF-BEDC-A98F605E8FA0}" srcOrd="0" destOrd="0" presId="urn:microsoft.com/office/officeart/2005/8/layout/vList3"/>
    <dgm:cxn modelId="{B122B19B-EC08-460D-B449-3449CFC118EA}" type="presParOf" srcId="{5D3B54AD-BB0A-4AA6-8EAD-27B72D65892C}" destId="{C2AFEAFA-D4E8-4A17-BDEE-09F5FF68712F}" srcOrd="1" destOrd="0" presId="urn:microsoft.com/office/officeart/2005/8/layout/vList3"/>
    <dgm:cxn modelId="{F5EA5768-FBDD-4DE1-BD68-E8AACA78E0B4}" type="presParOf" srcId="{272325CA-0334-4AD3-ADBC-26D60E0AA750}" destId="{53BE47B7-6C8F-44AD-9114-7840DD9B2431}" srcOrd="7" destOrd="0" presId="urn:microsoft.com/office/officeart/2005/8/layout/vList3"/>
    <dgm:cxn modelId="{C14DBA23-88DA-484D-BF0A-1C933DCA2369}" type="presParOf" srcId="{272325CA-0334-4AD3-ADBC-26D60E0AA750}" destId="{F1D18EA3-DD6D-4E1F-9A95-45F83A1E8D5A}" srcOrd="8" destOrd="0" presId="urn:microsoft.com/office/officeart/2005/8/layout/vList3"/>
    <dgm:cxn modelId="{F5849412-9E2E-4DA1-AA52-84BDFB5F9400}" type="presParOf" srcId="{F1D18EA3-DD6D-4E1F-9A95-45F83A1E8D5A}" destId="{BCDEE6E8-BDF7-4672-BAD4-73397D8C2C2C}" srcOrd="0" destOrd="0" presId="urn:microsoft.com/office/officeart/2005/8/layout/vList3"/>
    <dgm:cxn modelId="{0C977C3C-7ACC-4651-B81E-AE716A5F1B19}" type="presParOf" srcId="{F1D18EA3-DD6D-4E1F-9A95-45F83A1E8D5A}" destId="{525EE0C6-E219-478B-BFB7-FAEEC72C60BE}" srcOrd="1" destOrd="0" presId="urn:microsoft.com/office/officeart/2005/8/layout/vList3"/>
    <dgm:cxn modelId="{AABEEBA9-8DB9-4CE7-9F92-84B3684427E2}" type="presParOf" srcId="{272325CA-0334-4AD3-ADBC-26D60E0AA750}" destId="{1538FB6B-D669-47D1-9715-9AEC16357E5B}" srcOrd="9" destOrd="0" presId="urn:microsoft.com/office/officeart/2005/8/layout/vList3"/>
    <dgm:cxn modelId="{24BD44ED-647F-4C39-8D6B-638227D39037}" type="presParOf" srcId="{272325CA-0334-4AD3-ADBC-26D60E0AA750}" destId="{3DA96880-FFD3-4C57-BC27-21123A9DC96C}" srcOrd="10" destOrd="0" presId="urn:microsoft.com/office/officeart/2005/8/layout/vList3"/>
    <dgm:cxn modelId="{83614631-A3DC-4727-887B-D6A6D9D58189}" type="presParOf" srcId="{3DA96880-FFD3-4C57-BC27-21123A9DC96C}" destId="{0960C402-AF65-49D2-A534-8911F7E7D1BE}" srcOrd="0" destOrd="0" presId="urn:microsoft.com/office/officeart/2005/8/layout/vList3"/>
    <dgm:cxn modelId="{4CDC3DB4-0A7D-4AE2-BD2B-C35B16C352C7}" type="presParOf" srcId="{3DA96880-FFD3-4C57-BC27-21123A9DC96C}" destId="{D556FDA8-812F-4EA0-80DD-5069BC26FE83}" srcOrd="1" destOrd="0" presId="urn:microsoft.com/office/officeart/2005/8/layout/vList3"/>
    <dgm:cxn modelId="{132D55E5-092B-472E-975B-0A3679AF4936}" type="presParOf" srcId="{272325CA-0334-4AD3-ADBC-26D60E0AA750}" destId="{5C7866D6-42D0-4626-BB49-CC9F90DE5C58}" srcOrd="11" destOrd="0" presId="urn:microsoft.com/office/officeart/2005/8/layout/vList3"/>
    <dgm:cxn modelId="{38A6F256-1BA5-42BD-954E-5AAD85AE0630}" type="presParOf" srcId="{272325CA-0334-4AD3-ADBC-26D60E0AA750}" destId="{9DCEDBFC-7E18-44AA-807A-EE278D715B35}" srcOrd="12" destOrd="0" presId="urn:microsoft.com/office/officeart/2005/8/layout/vList3"/>
    <dgm:cxn modelId="{FC10A0A7-FC6C-47EF-A586-AD357B7447E8}" type="presParOf" srcId="{9DCEDBFC-7E18-44AA-807A-EE278D715B35}" destId="{612AB8E9-8BE6-4598-B754-BAD7D165473B}" srcOrd="0" destOrd="0" presId="urn:microsoft.com/office/officeart/2005/8/layout/vList3"/>
    <dgm:cxn modelId="{40B700F5-1F42-4AEB-BDBA-7E1E356D5464}" type="presParOf" srcId="{9DCEDBFC-7E18-44AA-807A-EE278D715B35}" destId="{294F734F-70C9-4AB4-B98B-55D927013C8E}" srcOrd="1" destOrd="0" presId="urn:microsoft.com/office/officeart/2005/8/layout/vList3"/>
    <dgm:cxn modelId="{0F194D0E-936F-461A-AC8A-D4AE0F15E620}" type="presParOf" srcId="{272325CA-0334-4AD3-ADBC-26D60E0AA750}" destId="{9E08B666-5805-420B-9018-A4E5181D58D5}" srcOrd="13" destOrd="0" presId="urn:microsoft.com/office/officeart/2005/8/layout/vList3"/>
    <dgm:cxn modelId="{6B0A0056-AD8F-4361-BF87-FBE50C1463AB}" type="presParOf" srcId="{272325CA-0334-4AD3-ADBC-26D60E0AA750}" destId="{9A8EAC57-44FE-4A1E-8CEA-ECC676EBAE5D}" srcOrd="14" destOrd="0" presId="urn:microsoft.com/office/officeart/2005/8/layout/vList3"/>
    <dgm:cxn modelId="{917C11F2-C5E5-43DB-9136-B8DF81F95A99}" type="presParOf" srcId="{9A8EAC57-44FE-4A1E-8CEA-ECC676EBAE5D}" destId="{9E89B68D-314C-42EC-8DCD-8EEB173612C6}" srcOrd="0" destOrd="0" presId="urn:microsoft.com/office/officeart/2005/8/layout/vList3"/>
    <dgm:cxn modelId="{ECBE121D-F2AE-4106-B5F3-0C1A6A2726A9}" type="presParOf" srcId="{9A8EAC57-44FE-4A1E-8CEA-ECC676EBAE5D}" destId="{5F38EC82-C5A8-45F0-B677-518BF1487780}" srcOrd="1" destOrd="0" presId="urn:microsoft.com/office/officeart/2005/8/layout/vList3"/>
    <dgm:cxn modelId="{58159ED4-8513-4402-A50B-2D7CA7D0334B}" type="presParOf" srcId="{272325CA-0334-4AD3-ADBC-26D60E0AA750}" destId="{17CFAB05-2D8B-48C4-96EF-CC82034F9D9B}" srcOrd="15" destOrd="0" presId="urn:microsoft.com/office/officeart/2005/8/layout/vList3"/>
    <dgm:cxn modelId="{D0A9AD3A-66FE-4C31-9BDF-5AD4E514212C}" type="presParOf" srcId="{272325CA-0334-4AD3-ADBC-26D60E0AA750}" destId="{33C3E114-3F05-438E-9B39-D28E3FF73BBB}" srcOrd="16" destOrd="0" presId="urn:microsoft.com/office/officeart/2005/8/layout/vList3"/>
    <dgm:cxn modelId="{C3386D70-59BA-42F0-B52A-122A43E51974}" type="presParOf" srcId="{33C3E114-3F05-438E-9B39-D28E3FF73BBB}" destId="{36D0D2FA-AB94-4F33-9398-DC8D0CE8E2D8}" srcOrd="0" destOrd="0" presId="urn:microsoft.com/office/officeart/2005/8/layout/vList3"/>
    <dgm:cxn modelId="{64069981-727C-4836-A910-C2376AB10D14}" type="presParOf" srcId="{33C3E114-3F05-438E-9B39-D28E3FF73BBB}" destId="{DD2DCACF-D5AE-43B5-9172-93182C4385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5BD68-899B-4C3E-8F4F-6BC9AFD39979}">
      <dsp:nvSpPr>
        <dsp:cNvPr id="0" name=""/>
        <dsp:cNvSpPr/>
      </dsp:nvSpPr>
      <dsp:spPr>
        <a:xfrm rot="10800000">
          <a:off x="2069618" y="309"/>
          <a:ext cx="7757421" cy="4627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4049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Świadomość</a:t>
          </a:r>
          <a:r>
            <a:rPr lang="pl-PL" sz="1300" kern="1200" dirty="0" smtClean="0"/>
            <a:t> i postrzeganie </a:t>
          </a:r>
          <a:r>
            <a:rPr lang="pl-PL" sz="1300" b="1" kern="1200" dirty="0" smtClean="0"/>
            <a:t>bezpieczeństwa</a:t>
          </a:r>
          <a:r>
            <a:rPr lang="pl-PL" sz="1300" kern="1200" dirty="0" smtClean="0"/>
            <a:t> jako wartości nadrzędnej dla pracowników i organizacji,</a:t>
          </a:r>
          <a:endParaRPr lang="pl-PL" sz="1300" kern="1200" dirty="0"/>
        </a:p>
      </dsp:txBody>
      <dsp:txXfrm rot="10800000">
        <a:off x="2185299" y="309"/>
        <a:ext cx="7641740" cy="462724"/>
      </dsp:txXfrm>
    </dsp:sp>
    <dsp:sp modelId="{DEEC26FE-670D-4033-8AF3-926767C2099D}">
      <dsp:nvSpPr>
        <dsp:cNvPr id="0" name=""/>
        <dsp:cNvSpPr/>
      </dsp:nvSpPr>
      <dsp:spPr>
        <a:xfrm>
          <a:off x="1838255" y="309"/>
          <a:ext cx="462724" cy="46272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0415FC-9659-40BA-8C85-5CB9CCC59E48}">
      <dsp:nvSpPr>
        <dsp:cNvPr id="0" name=""/>
        <dsp:cNvSpPr/>
      </dsp:nvSpPr>
      <dsp:spPr>
        <a:xfrm rot="10800000">
          <a:off x="2069618" y="601160"/>
          <a:ext cx="7757421" cy="4627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4049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Wysokie standardy bezpieczeństwa </a:t>
          </a:r>
          <a:r>
            <a:rPr lang="pl-PL" sz="1300" kern="1200" dirty="0" smtClean="0"/>
            <a:t>wdrożone w codziennej praktyce podmiotu – </a:t>
          </a:r>
          <a:r>
            <a:rPr lang="pl-PL" sz="1300" b="1" kern="1200" dirty="0" smtClean="0"/>
            <a:t>od poziomu najwyższego kierownictwa do pracowników niskiego szczebla,</a:t>
          </a:r>
          <a:endParaRPr lang="pl-PL" sz="1300" b="1" kern="1200" dirty="0"/>
        </a:p>
      </dsp:txBody>
      <dsp:txXfrm rot="10800000">
        <a:off x="2185299" y="601160"/>
        <a:ext cx="7641740" cy="462724"/>
      </dsp:txXfrm>
    </dsp:sp>
    <dsp:sp modelId="{59384DF6-92C6-4192-A252-8BAEC507E254}">
      <dsp:nvSpPr>
        <dsp:cNvPr id="0" name=""/>
        <dsp:cNvSpPr/>
      </dsp:nvSpPr>
      <dsp:spPr>
        <a:xfrm>
          <a:off x="1838255" y="601160"/>
          <a:ext cx="462724" cy="46272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9773234-1DDD-4211-98AE-E4C79D2E4FB3}">
      <dsp:nvSpPr>
        <dsp:cNvPr id="0" name=""/>
        <dsp:cNvSpPr/>
      </dsp:nvSpPr>
      <dsp:spPr>
        <a:xfrm rot="10800000">
          <a:off x="2069618" y="1202011"/>
          <a:ext cx="7757421" cy="4627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4049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Słabe punkty </a:t>
          </a:r>
          <a:r>
            <a:rPr lang="pl-PL" sz="1300" kern="1200" dirty="0" smtClean="0"/>
            <a:t>organizacji postrzegane jako szansa na </a:t>
          </a:r>
          <a:r>
            <a:rPr lang="pl-PL" sz="1300" b="1" kern="1200" dirty="0" smtClean="0"/>
            <a:t>doskonalenie systemu</a:t>
          </a:r>
          <a:r>
            <a:rPr lang="pl-PL" sz="1300" kern="1200" dirty="0" smtClean="0"/>
            <a:t>,</a:t>
          </a:r>
          <a:endParaRPr lang="pl-PL" sz="1300" kern="1200" dirty="0"/>
        </a:p>
      </dsp:txBody>
      <dsp:txXfrm rot="10800000">
        <a:off x="2185299" y="1202011"/>
        <a:ext cx="7641740" cy="462724"/>
      </dsp:txXfrm>
    </dsp:sp>
    <dsp:sp modelId="{46DB860B-AFBA-49A9-B09F-9C418C60C8AA}">
      <dsp:nvSpPr>
        <dsp:cNvPr id="0" name=""/>
        <dsp:cNvSpPr/>
      </dsp:nvSpPr>
      <dsp:spPr>
        <a:xfrm>
          <a:off x="1838255" y="1202011"/>
          <a:ext cx="462724" cy="46272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AFEAFA-D4E8-4A17-BDEE-09F5FF68712F}">
      <dsp:nvSpPr>
        <dsp:cNvPr id="0" name=""/>
        <dsp:cNvSpPr/>
      </dsp:nvSpPr>
      <dsp:spPr>
        <a:xfrm rot="10800000">
          <a:off x="2069618" y="1802862"/>
          <a:ext cx="7757421" cy="4627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4049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Atmosfera zaufania </a:t>
          </a:r>
          <a:r>
            <a:rPr lang="pl-PL" sz="1300" kern="1200" dirty="0" smtClean="0"/>
            <a:t>- nieprzypisywanie winy na rzecz aktywnego poszukiwania rozwiązań pojawiających się problemów,</a:t>
          </a:r>
          <a:endParaRPr lang="pl-PL" sz="1300" kern="1200" dirty="0"/>
        </a:p>
      </dsp:txBody>
      <dsp:txXfrm rot="10800000">
        <a:off x="2185299" y="1802862"/>
        <a:ext cx="7641740" cy="462724"/>
      </dsp:txXfrm>
    </dsp:sp>
    <dsp:sp modelId="{C6558685-D021-40BF-BEDC-A98F605E8FA0}">
      <dsp:nvSpPr>
        <dsp:cNvPr id="0" name=""/>
        <dsp:cNvSpPr/>
      </dsp:nvSpPr>
      <dsp:spPr>
        <a:xfrm>
          <a:off x="1838255" y="1802862"/>
          <a:ext cx="462724" cy="46272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5EE0C6-E219-478B-BFB7-FAEEC72C60BE}">
      <dsp:nvSpPr>
        <dsp:cNvPr id="0" name=""/>
        <dsp:cNvSpPr/>
      </dsp:nvSpPr>
      <dsp:spPr>
        <a:xfrm rot="10800000">
          <a:off x="2069618" y="2403713"/>
          <a:ext cx="7757421" cy="4627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4049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Zero tolerancji dla umyślnych naruszeń </a:t>
          </a:r>
          <a:r>
            <a:rPr lang="pl-PL" sz="1300" kern="1200" dirty="0" smtClean="0"/>
            <a:t>przepisów oraz procedur wewnętrznych, </a:t>
          </a:r>
          <a:endParaRPr lang="pl-PL" sz="1300" kern="1200" dirty="0"/>
        </a:p>
      </dsp:txBody>
      <dsp:txXfrm rot="10800000">
        <a:off x="2185299" y="2403713"/>
        <a:ext cx="7641740" cy="462724"/>
      </dsp:txXfrm>
    </dsp:sp>
    <dsp:sp modelId="{BCDEE6E8-BDF7-4672-BAD4-73397D8C2C2C}">
      <dsp:nvSpPr>
        <dsp:cNvPr id="0" name=""/>
        <dsp:cNvSpPr/>
      </dsp:nvSpPr>
      <dsp:spPr>
        <a:xfrm>
          <a:off x="1838255" y="2403713"/>
          <a:ext cx="462724" cy="46272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556FDA8-812F-4EA0-80DD-5069BC26FE83}">
      <dsp:nvSpPr>
        <dsp:cNvPr id="0" name=""/>
        <dsp:cNvSpPr/>
      </dsp:nvSpPr>
      <dsp:spPr>
        <a:xfrm rot="10800000">
          <a:off x="2069618" y="3004564"/>
          <a:ext cx="7757421" cy="4627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4049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Rejestrowanie i analizowanie zdarzeń</a:t>
          </a:r>
          <a:r>
            <a:rPr lang="pl-PL" sz="1300" kern="1200" dirty="0" smtClean="0"/>
            <a:t>,</a:t>
          </a:r>
          <a:endParaRPr lang="pl-PL" sz="1300" kern="1200" dirty="0"/>
        </a:p>
      </dsp:txBody>
      <dsp:txXfrm rot="10800000">
        <a:off x="2185299" y="3004564"/>
        <a:ext cx="7641740" cy="462724"/>
      </dsp:txXfrm>
    </dsp:sp>
    <dsp:sp modelId="{0960C402-AF65-49D2-A534-8911F7E7D1BE}">
      <dsp:nvSpPr>
        <dsp:cNvPr id="0" name=""/>
        <dsp:cNvSpPr/>
      </dsp:nvSpPr>
      <dsp:spPr>
        <a:xfrm>
          <a:off x="1838255" y="3004564"/>
          <a:ext cx="462724" cy="46272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94F734F-70C9-4AB4-B98B-55D927013C8E}">
      <dsp:nvSpPr>
        <dsp:cNvPr id="0" name=""/>
        <dsp:cNvSpPr/>
      </dsp:nvSpPr>
      <dsp:spPr>
        <a:xfrm rot="10800000">
          <a:off x="2088235" y="3528390"/>
          <a:ext cx="7757421" cy="4627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4049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Zgłaszanie wszelkich nieprawidłowości</a:t>
          </a:r>
          <a:r>
            <a:rPr lang="pl-PL" sz="1300" kern="1200" dirty="0" smtClean="0"/>
            <a:t>,</a:t>
          </a:r>
          <a:endParaRPr lang="pl-PL" sz="1300" kern="1200" dirty="0"/>
        </a:p>
      </dsp:txBody>
      <dsp:txXfrm rot="10800000">
        <a:off x="2203916" y="3528390"/>
        <a:ext cx="7641740" cy="462724"/>
      </dsp:txXfrm>
    </dsp:sp>
    <dsp:sp modelId="{612AB8E9-8BE6-4598-B754-BAD7D165473B}">
      <dsp:nvSpPr>
        <dsp:cNvPr id="0" name=""/>
        <dsp:cNvSpPr/>
      </dsp:nvSpPr>
      <dsp:spPr>
        <a:xfrm>
          <a:off x="1838255" y="3605415"/>
          <a:ext cx="462724" cy="46272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38EC82-C5A8-45F0-B677-518BF1487780}">
      <dsp:nvSpPr>
        <dsp:cNvPr id="0" name=""/>
        <dsp:cNvSpPr/>
      </dsp:nvSpPr>
      <dsp:spPr>
        <a:xfrm rot="10800000">
          <a:off x="2069618" y="4206266"/>
          <a:ext cx="7757421" cy="4627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4049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Wewnętrznie nadzorowane </a:t>
          </a:r>
          <a:r>
            <a:rPr lang="pl-PL" sz="1300" kern="1200" dirty="0" smtClean="0"/>
            <a:t>Systemy Zarządzania Bezpieczeństwem (SMS) wraz z monitorowaniem związanych z tym procesów,</a:t>
          </a:r>
          <a:endParaRPr lang="pl-PL" sz="1300" kern="1200" dirty="0"/>
        </a:p>
      </dsp:txBody>
      <dsp:txXfrm rot="10800000">
        <a:off x="2185299" y="4206266"/>
        <a:ext cx="7641740" cy="462724"/>
      </dsp:txXfrm>
    </dsp:sp>
    <dsp:sp modelId="{9E89B68D-314C-42EC-8DCD-8EEB173612C6}">
      <dsp:nvSpPr>
        <dsp:cNvPr id="0" name=""/>
        <dsp:cNvSpPr/>
      </dsp:nvSpPr>
      <dsp:spPr>
        <a:xfrm>
          <a:off x="1838255" y="4206266"/>
          <a:ext cx="462724" cy="46272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D2DCACF-D5AE-43B5-9172-93182C438568}">
      <dsp:nvSpPr>
        <dsp:cNvPr id="0" name=""/>
        <dsp:cNvSpPr/>
      </dsp:nvSpPr>
      <dsp:spPr>
        <a:xfrm rot="10800000">
          <a:off x="2069618" y="4807117"/>
          <a:ext cx="7757421" cy="4627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4049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Ciągłe doskonalenie </a:t>
          </a:r>
          <a:r>
            <a:rPr lang="pl-PL" sz="1300" kern="1200" dirty="0" smtClean="0"/>
            <a:t>SMS poprzez wdrażanie działań korygujących i zapobiegawczych</a:t>
          </a:r>
          <a:endParaRPr lang="pl-PL" sz="1300" kern="1200" dirty="0"/>
        </a:p>
      </dsp:txBody>
      <dsp:txXfrm rot="10800000">
        <a:off x="2185299" y="4807117"/>
        <a:ext cx="7641740" cy="462724"/>
      </dsp:txXfrm>
    </dsp:sp>
    <dsp:sp modelId="{36D0D2FA-AB94-4F33-9398-DC8D0CE8E2D8}">
      <dsp:nvSpPr>
        <dsp:cNvPr id="0" name=""/>
        <dsp:cNvSpPr/>
      </dsp:nvSpPr>
      <dsp:spPr>
        <a:xfrm>
          <a:off x="1838255" y="4807117"/>
          <a:ext cx="462724" cy="46272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Data i Miesjce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EDC17-B394-F24A-A827-F733D28EAC10}" type="datetimeFigureOut">
              <a:rPr lang="pl-PL" smtClean="0"/>
              <a:t>2019-04-30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5CB3D-5B97-C04F-A65A-C4750040D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1219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Data i Miesjce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45A27-6635-47A2-8275-583333642CB8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502D6-EEE7-4287-9E23-120748E4AF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846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62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609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254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96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61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54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51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09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93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12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1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08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701D-AF00-4879-BF12-F92C0E21ACD6}" type="datetime1">
              <a:rPr lang="pl-PL" smtClean="0"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88C-DD39-4824-AE7F-058FCB6A828F}" type="datetime1">
              <a:rPr lang="pl-PL" smtClean="0"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43D9-981E-4AFE-B41A-B80017DB4538}" type="datetime1">
              <a:rPr lang="pl-PL" smtClean="0"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1204-E0DF-4D18-A5F7-2AA456A3DA2E}" type="datetime1">
              <a:rPr lang="pl-PL" smtClean="0"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88D8-62E3-49B2-895B-48BDD242620D}" type="datetime1">
              <a:rPr lang="pl-PL" smtClean="0"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A235-1758-4B3A-A8A5-91D87461C29E}" type="datetime1">
              <a:rPr lang="pl-PL" smtClean="0"/>
              <a:t>2019-04-30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821-1206-48EC-BF3A-3D9B0340CDE0}" type="datetime1">
              <a:rPr lang="pl-PL" smtClean="0"/>
              <a:t>2019-04-30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BEA-FC6A-4193-9C77-F9D2D24F89B6}" type="datetime1">
              <a:rPr lang="pl-PL" smtClean="0"/>
              <a:t>2019-04-30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FE35-D46D-4DC5-B059-B4FC7DC1B497}" type="datetime1">
              <a:rPr lang="pl-PL" smtClean="0"/>
              <a:t>2019-04-30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7550-D1DB-4AEA-B5F5-8EDDAF482720}" type="datetime1">
              <a:rPr lang="pl-PL" smtClean="0"/>
              <a:t>2019-04-30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93-B529-436D-973E-96BEA441BC77}" type="datetime1">
              <a:rPr lang="pl-PL" smtClean="0"/>
              <a:t>2019-04-30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964F6-6380-40C6-8B17-4E451AE267A8}" type="datetime1">
              <a:rPr lang="pl-PL" smtClean="0"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emf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2.gif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.gif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emf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24456" r="10499" b="-1"/>
          <a:stretch/>
        </p:blipFill>
        <p:spPr>
          <a:xfrm>
            <a:off x="1" y="1068790"/>
            <a:ext cx="9144001" cy="6650711"/>
          </a:xfrm>
          <a:prstGeom prst="rect">
            <a:avLst/>
          </a:prstGeom>
          <a:solidFill>
            <a:schemeClr val="bg2">
              <a:alpha val="66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3" name="Grupa 16"/>
          <p:cNvGrpSpPr/>
          <p:nvPr/>
        </p:nvGrpSpPr>
        <p:grpSpPr>
          <a:xfrm>
            <a:off x="1" y="-27384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23728" y="116632"/>
            <a:ext cx="5256584" cy="100538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Urząd Lotnictwa Cywilnego</a:t>
            </a:r>
            <a:endParaRPr lang="pl-P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7" name="Obraz 6" descr="Logo UL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6632"/>
            <a:ext cx="1008112" cy="94790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Urząd Lotnictwa Cywilnego 2019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27460" y="1273013"/>
            <a:ext cx="9166275" cy="600075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55576" y="3289627"/>
            <a:ext cx="75608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4400" b="1" i="1" dirty="0">
                <a:solidFill>
                  <a:schemeClr val="bg1"/>
                </a:solidFill>
              </a:rPr>
              <a:t>„</a:t>
            </a:r>
            <a:r>
              <a:rPr lang="pl-PL" altLang="pl-PL" sz="4400" b="1" i="1" dirty="0" smtClean="0">
                <a:solidFill>
                  <a:schemeClr val="bg1"/>
                </a:solidFill>
              </a:rPr>
              <a:t>Deklaracja </a:t>
            </a:r>
            <a:r>
              <a:rPr lang="pl-PL" altLang="pl-PL" sz="4400" b="1" i="1" dirty="0">
                <a:solidFill>
                  <a:schemeClr val="bg1"/>
                </a:solidFill>
              </a:rPr>
              <a:t>w sprawie kultury </a:t>
            </a:r>
            <a:r>
              <a:rPr lang="pl-PL" altLang="pl-PL" sz="4400" b="1" i="1" dirty="0" smtClean="0">
                <a:solidFill>
                  <a:schemeClr val="bg1"/>
                </a:solidFill>
              </a:rPr>
              <a:t>bezpieczeństwa w lotnictwie”</a:t>
            </a:r>
            <a:r>
              <a:rPr lang="pl-PL" altLang="pl-PL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pl-PL" altLang="pl-PL" b="1" dirty="0">
                <a:solidFill>
                  <a:schemeClr val="bg1"/>
                </a:solidFill>
                <a:latin typeface="Verdana" pitchFamily="34" charset="0"/>
              </a:rPr>
            </a:br>
            <a:endParaRPr lang="pl-PL" altLang="pl-PL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1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az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08" y="4470881"/>
            <a:ext cx="1650644" cy="1650644"/>
          </a:xfrm>
          <a:prstGeom prst="rect">
            <a:avLst/>
          </a:prstGeom>
        </p:spPr>
      </p:pic>
      <p:grpSp>
        <p:nvGrpSpPr>
          <p:cNvPr id="3" name="Grupa 16"/>
          <p:cNvGrpSpPr/>
          <p:nvPr/>
        </p:nvGrpSpPr>
        <p:grpSpPr>
          <a:xfrm>
            <a:off x="0" y="-27384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-243408"/>
            <a:ext cx="8352928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800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pl-PL" sz="2800" dirty="0" smtClean="0">
                <a:solidFill>
                  <a:schemeClr val="bg1"/>
                </a:solidFill>
                <a:sym typeface="Wingdings"/>
              </a:rPr>
            </a:br>
            <a:r>
              <a:rPr lang="pl-PL" sz="2800" dirty="0" smtClean="0">
                <a:solidFill>
                  <a:schemeClr val="bg1"/>
                </a:solidFill>
                <a:sym typeface="Wingdings"/>
              </a:rPr>
              <a:t>Deklaracji w sprawie kultury </a:t>
            </a:r>
            <a:r>
              <a:rPr lang="pl-PL" sz="2800" dirty="0">
                <a:solidFill>
                  <a:schemeClr val="bg1"/>
                </a:solidFill>
                <a:sym typeface="Wingdings"/>
              </a:rPr>
              <a:t>bezpieczeństwa </a:t>
            </a:r>
            <a:r>
              <a:rPr lang="pl-PL" sz="2400" dirty="0">
                <a:sym typeface="Wingdings"/>
              </a:rPr>
              <a:t/>
            </a:r>
            <a:br>
              <a:rPr lang="pl-PL" sz="2400" dirty="0">
                <a:sym typeface="Wingdings"/>
              </a:rPr>
            </a:br>
            <a:endParaRPr 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6632"/>
            <a:ext cx="1008112" cy="947905"/>
          </a:xfrm>
          <a:prstGeom prst="rect">
            <a:avLst/>
          </a:prstGeom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90" y="1404664"/>
            <a:ext cx="1215285" cy="121528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503" y="1637556"/>
            <a:ext cx="1512168" cy="53766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576" y="1717016"/>
            <a:ext cx="1683413" cy="5832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8514" y="1700700"/>
            <a:ext cx="1242972" cy="700064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508" y="2497915"/>
            <a:ext cx="1011188" cy="1152129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6667" y="2545994"/>
            <a:ext cx="2303352" cy="873249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8079" y="2582195"/>
            <a:ext cx="2089340" cy="10985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4184" y="2542818"/>
            <a:ext cx="1316493" cy="1316493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872" y="3907431"/>
            <a:ext cx="2149599" cy="65652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6073" y="3773732"/>
            <a:ext cx="1275839" cy="1063199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3305" y="3837696"/>
            <a:ext cx="2228881" cy="784236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13339" y="3889224"/>
            <a:ext cx="1848256" cy="592749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17583" y="4728802"/>
            <a:ext cx="3454289" cy="947815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54788" y="5764448"/>
            <a:ext cx="1801789" cy="774464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9832" y="4912437"/>
            <a:ext cx="1123548" cy="645281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388" y="5545870"/>
            <a:ext cx="1312130" cy="13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30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17096" y="279904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pic>
        <p:nvPicPr>
          <p:cNvPr id="7" name="Obraz 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09499"/>
            <a:ext cx="1008112" cy="94790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Urząd Lotnictwa Cywilnego 2019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1331640" y="260648"/>
            <a:ext cx="7812360" cy="1334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sym typeface="Wingdings"/>
              </a:rPr>
              <a:t>Deklaracja </a:t>
            </a:r>
            <a:r>
              <a:rPr lang="pl-PL" sz="3200" dirty="0">
                <a:solidFill>
                  <a:schemeClr val="bg1"/>
                </a:solidFill>
                <a:sym typeface="Wingdings"/>
              </a:rPr>
              <a:t>w sprawie kultury bezpieczeństwa</a:t>
            </a:r>
            <a:endParaRPr lang="pl-PL" altLang="pl-PL" sz="3200" b="1" dirty="0" smtClean="0">
              <a:solidFill>
                <a:schemeClr val="bg1"/>
              </a:solidFill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>
          <a:xfrm>
            <a:off x="0" y="1701801"/>
            <a:ext cx="9143999" cy="460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>
              <a:lnSpc>
                <a:spcPct val="90000"/>
              </a:lnSpc>
              <a:buFontTx/>
              <a:buNone/>
            </a:pPr>
            <a:endParaRPr lang="pl-PL" altLang="pl-PL" sz="2400" b="1" dirty="0" smtClean="0"/>
          </a:p>
          <a:p>
            <a:pPr marL="812800" indent="-812800">
              <a:lnSpc>
                <a:spcPct val="90000"/>
              </a:lnSpc>
              <a:buFontTx/>
              <a:buNone/>
            </a:pPr>
            <a:endParaRPr lang="pl-PL" altLang="pl-PL" sz="1800" b="1" dirty="0" smtClean="0"/>
          </a:p>
          <a:p>
            <a:pPr marL="812800" indent="-812800">
              <a:lnSpc>
                <a:spcPct val="90000"/>
              </a:lnSpc>
              <a:buFontTx/>
              <a:buNone/>
            </a:pPr>
            <a:endParaRPr lang="pl-PL" altLang="pl-PL" sz="2000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3491880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Kultura bezpieczeństwa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043608" y="3101493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/>
              <a:t>Zapraszamy do podpisania deklaracji  !</a:t>
            </a:r>
          </a:p>
          <a:p>
            <a:pPr algn="ctr"/>
            <a:endParaRPr lang="pl-PL" sz="3200" b="1" i="1" dirty="0"/>
          </a:p>
          <a:p>
            <a:pPr algn="ctr"/>
            <a:endParaRPr lang="pl-PL" sz="3200" b="1" i="1" dirty="0" smtClean="0"/>
          </a:p>
          <a:p>
            <a:pPr algn="ctr"/>
            <a:r>
              <a:rPr lang="pl-PL" sz="2000" b="1" i="1" dirty="0" smtClean="0"/>
              <a:t>Roman Ożóg</a:t>
            </a:r>
          </a:p>
          <a:p>
            <a:pPr algn="ctr"/>
            <a:r>
              <a:rPr lang="pl-PL" sz="2000" b="1" i="1" dirty="0" smtClean="0"/>
              <a:t>Dyrektor Biura Zarządzania Bezpieczeństwem </a:t>
            </a:r>
          </a:p>
          <a:p>
            <a:pPr algn="ctr"/>
            <a:r>
              <a:rPr lang="pl-PL" sz="2000" b="1" i="1" dirty="0" smtClean="0"/>
              <a:t>w Lotnictwie Cywilnym</a:t>
            </a:r>
          </a:p>
          <a:p>
            <a:pPr algn="ctr"/>
            <a:endParaRPr lang="pl-PL" sz="2000" b="1" i="1" dirty="0" smtClean="0"/>
          </a:p>
          <a:p>
            <a:pPr algn="ctr"/>
            <a:endParaRPr lang="pl-PL" sz="3200" b="1" i="1" dirty="0"/>
          </a:p>
          <a:p>
            <a:pPr algn="ctr"/>
            <a:endParaRPr lang="pl-PL" sz="3200" b="1" i="1" dirty="0"/>
          </a:p>
        </p:txBody>
      </p:sp>
    </p:spTree>
    <p:extLst>
      <p:ext uri="{BB962C8B-B14F-4D97-AF65-F5344CB8AC3E}">
        <p14:creationId xmlns:p14="http://schemas.microsoft.com/office/powerpoint/2010/main" val="1949608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24456" r="10499" b="-1"/>
          <a:stretch/>
        </p:blipFill>
        <p:spPr>
          <a:xfrm>
            <a:off x="1" y="1068790"/>
            <a:ext cx="9144001" cy="6650711"/>
          </a:xfrm>
          <a:prstGeom prst="rect">
            <a:avLst/>
          </a:prstGeom>
          <a:solidFill>
            <a:schemeClr val="bg2">
              <a:alpha val="66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3" name="Grupa 16"/>
          <p:cNvGrpSpPr/>
          <p:nvPr/>
        </p:nvGrpSpPr>
        <p:grpSpPr>
          <a:xfrm>
            <a:off x="1" y="-27384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23728" y="116632"/>
            <a:ext cx="5256584" cy="100538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Urząd Lotnictwa Cywilnego</a:t>
            </a:r>
            <a:endParaRPr lang="pl-P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7" name="Obraz 6" descr="Logo UL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6632"/>
            <a:ext cx="1008112" cy="94790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Urząd Lotnictwa Cywilnego 2019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" y="1292022"/>
            <a:ext cx="9166275" cy="600075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55576" y="3289627"/>
            <a:ext cx="75608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4400" b="1" i="1" dirty="0">
                <a:solidFill>
                  <a:schemeClr val="bg1"/>
                </a:solidFill>
              </a:rPr>
              <a:t>„</a:t>
            </a:r>
            <a:r>
              <a:rPr lang="pl-PL" altLang="pl-PL" sz="4400" b="1" i="1" dirty="0" smtClean="0">
                <a:solidFill>
                  <a:schemeClr val="bg1"/>
                </a:solidFill>
              </a:rPr>
              <a:t>Deklaracja </a:t>
            </a:r>
            <a:r>
              <a:rPr lang="pl-PL" altLang="pl-PL" sz="4400" b="1" i="1" dirty="0">
                <a:solidFill>
                  <a:schemeClr val="bg1"/>
                </a:solidFill>
              </a:rPr>
              <a:t>w sprawie kultury </a:t>
            </a:r>
            <a:r>
              <a:rPr lang="pl-PL" altLang="pl-PL" sz="4400" b="1" i="1" dirty="0" smtClean="0">
                <a:solidFill>
                  <a:schemeClr val="bg1"/>
                </a:solidFill>
              </a:rPr>
              <a:t>bezpieczeństwa w lotnictwie”</a:t>
            </a:r>
            <a:r>
              <a:rPr lang="pl-PL" altLang="pl-PL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pl-PL" altLang="pl-PL" b="1" dirty="0">
                <a:solidFill>
                  <a:schemeClr val="bg1"/>
                </a:solidFill>
                <a:latin typeface="Verdana" pitchFamily="34" charset="0"/>
              </a:rPr>
            </a:br>
            <a:endParaRPr lang="pl-PL" altLang="pl-PL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78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6352" y="-27384"/>
            <a:ext cx="9174160" cy="1296144"/>
            <a:chOff x="-44448" y="188640"/>
            <a:chExt cx="9174160" cy="1656184"/>
          </a:xfrm>
        </p:grpSpPr>
        <p:sp>
          <p:nvSpPr>
            <p:cNvPr id="8" name="Prostokąt 7"/>
            <p:cNvSpPr/>
            <p:nvPr/>
          </p:nvSpPr>
          <p:spPr>
            <a:xfrm>
              <a:off x="-44448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-14288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51720" y="-99392"/>
            <a:ext cx="576064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Regulacje prawe – „Just </a:t>
            </a:r>
            <a:r>
              <a:rPr lang="pl-PL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Culture</a:t>
            </a: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”</a:t>
            </a:r>
            <a:endParaRPr 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1008112" cy="94790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Urząd Lotnictwa Cywilnego 2019</a:t>
            </a:r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17031" y="1916832"/>
            <a:ext cx="59361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i="1" dirty="0" smtClean="0">
                <a:solidFill>
                  <a:schemeClr val="tx2"/>
                </a:solidFill>
              </a:rPr>
              <a:t>ICAO SMM, </a:t>
            </a:r>
            <a:r>
              <a:rPr lang="pl-PL" sz="2000" b="1" i="1" dirty="0" err="1" smtClean="0">
                <a:solidFill>
                  <a:schemeClr val="tx2"/>
                </a:solidFill>
              </a:rPr>
              <a:t>Doc</a:t>
            </a:r>
            <a:r>
              <a:rPr lang="pl-PL" sz="2000" b="1" i="1" dirty="0" smtClean="0">
                <a:solidFill>
                  <a:schemeClr val="tx2"/>
                </a:solidFill>
              </a:rPr>
              <a:t> 9859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b="1" i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i="1" dirty="0">
                <a:solidFill>
                  <a:schemeClr val="tx2"/>
                </a:solidFill>
              </a:rPr>
              <a:t> R</a:t>
            </a:r>
            <a:r>
              <a:rPr lang="pl-PL" sz="2000" b="1" i="1" dirty="0" smtClean="0">
                <a:solidFill>
                  <a:schemeClr val="tx2"/>
                </a:solidFill>
              </a:rPr>
              <a:t>ozporządzenie </a:t>
            </a:r>
            <a:r>
              <a:rPr lang="pl-PL" sz="2000" b="1" i="1" dirty="0">
                <a:solidFill>
                  <a:schemeClr val="tx2"/>
                </a:solidFill>
              </a:rPr>
              <a:t>P</a:t>
            </a:r>
            <a:r>
              <a:rPr lang="pl-PL" sz="2000" b="1" i="1" dirty="0" smtClean="0">
                <a:solidFill>
                  <a:schemeClr val="tx2"/>
                </a:solidFill>
              </a:rPr>
              <a:t>arlamentu Europejskiego i Rady (UE) 2018/1139 z dnia 4 lipca 2018 r</a:t>
            </a:r>
            <a:r>
              <a:rPr lang="pl-PL" sz="2000" b="1" i="1" dirty="0">
                <a:solidFill>
                  <a:schemeClr val="tx2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b="1" i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i="1" dirty="0">
                <a:solidFill>
                  <a:schemeClr val="tx2"/>
                </a:solidFill>
              </a:rPr>
              <a:t>Rozporządzenie 376/2014 w sprawie zgłaszania zdarzeń i analizy zdarzeń w lotnictwie </a:t>
            </a:r>
            <a:r>
              <a:rPr lang="pl-PL" sz="2000" b="1" i="1" dirty="0" smtClean="0">
                <a:solidFill>
                  <a:schemeClr val="tx2"/>
                </a:solidFill>
              </a:rPr>
              <a:t>cywilnym,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b="1" i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i="1" dirty="0">
                <a:solidFill>
                  <a:schemeClr val="tx2"/>
                </a:solidFill>
              </a:rPr>
              <a:t>Ustawa –prawo lotnicze art. 21. ust 2 pkt 15 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1456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6352" y="-27384"/>
            <a:ext cx="9174160" cy="1296144"/>
            <a:chOff x="-44448" y="188640"/>
            <a:chExt cx="9174160" cy="1656184"/>
          </a:xfrm>
        </p:grpSpPr>
        <p:sp>
          <p:nvSpPr>
            <p:cNvPr id="8" name="Prostokąt 7"/>
            <p:cNvSpPr/>
            <p:nvPr/>
          </p:nvSpPr>
          <p:spPr>
            <a:xfrm>
              <a:off x="-44448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-14288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11760" y="-99392"/>
            <a:ext cx="5400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Źródła powstania </a:t>
            </a: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</a:t>
            </a: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eklaracji </a:t>
            </a:r>
            <a:endParaRPr 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1008112" cy="94790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Urząd Lotnictwa Cywilnego 2019</a:t>
            </a:r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Owal 3"/>
          <p:cNvSpPr/>
          <p:nvPr/>
        </p:nvSpPr>
        <p:spPr>
          <a:xfrm>
            <a:off x="2673932" y="1545133"/>
            <a:ext cx="4213448" cy="191286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err="1" smtClean="0"/>
              <a:t>European</a:t>
            </a:r>
            <a:r>
              <a:rPr lang="pl-PL" sz="2000" b="1" dirty="0" smtClean="0"/>
              <a:t> Just </a:t>
            </a:r>
            <a:r>
              <a:rPr lang="pl-PL" sz="2000" b="1" dirty="0" err="1" smtClean="0"/>
              <a:t>Culture</a:t>
            </a:r>
            <a:r>
              <a:rPr lang="pl-PL" sz="2000" b="1" dirty="0"/>
              <a:t> </a:t>
            </a:r>
            <a:r>
              <a:rPr lang="pl-PL" sz="2000" b="1" dirty="0" err="1" smtClean="0"/>
              <a:t>Declaration</a:t>
            </a:r>
            <a:r>
              <a:rPr lang="pl-PL" sz="2000" b="1" dirty="0" smtClean="0"/>
              <a:t> z 01.10.2015 r. </a:t>
            </a:r>
            <a:endParaRPr lang="pl-PL" sz="2000" b="1" dirty="0"/>
          </a:p>
        </p:txBody>
      </p:sp>
      <p:sp>
        <p:nvSpPr>
          <p:cNvPr id="12" name="Owal 11"/>
          <p:cNvSpPr/>
          <p:nvPr/>
        </p:nvSpPr>
        <p:spPr>
          <a:xfrm>
            <a:off x="465782" y="3458001"/>
            <a:ext cx="3989325" cy="199581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Deklaracja Just </a:t>
            </a:r>
            <a:r>
              <a:rPr lang="pl-PL" sz="2000" b="1" dirty="0" err="1" smtClean="0"/>
              <a:t>Culture</a:t>
            </a:r>
            <a:r>
              <a:rPr lang="pl-PL" sz="2000" b="1" dirty="0" smtClean="0"/>
              <a:t> -ULC z 27.10. 2015 r. </a:t>
            </a:r>
            <a:endParaRPr lang="pl-PL" sz="2000" b="1" dirty="0"/>
          </a:p>
        </p:txBody>
      </p:sp>
      <p:sp>
        <p:nvSpPr>
          <p:cNvPr id="14" name="Owal 13"/>
          <p:cNvSpPr/>
          <p:nvPr/>
        </p:nvSpPr>
        <p:spPr>
          <a:xfrm>
            <a:off x="4644008" y="4185297"/>
            <a:ext cx="4161581" cy="20884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Deklaracja </a:t>
            </a:r>
            <a:r>
              <a:rPr lang="pl-PL" sz="2000" b="1" dirty="0" err="1" smtClean="0"/>
              <a:t>ws</a:t>
            </a:r>
            <a:r>
              <a:rPr lang="pl-PL" sz="2000" b="1" dirty="0" smtClean="0"/>
              <a:t>. </a:t>
            </a:r>
            <a:r>
              <a:rPr lang="pl-PL" sz="2000" b="1" dirty="0"/>
              <a:t>k</a:t>
            </a:r>
            <a:r>
              <a:rPr lang="pl-PL" sz="2000" b="1" dirty="0" smtClean="0"/>
              <a:t>ultury bezpieczeństwa  w lotnictwie z 26.10.2017 r. 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1018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-6352" y="-27384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pic>
        <p:nvPicPr>
          <p:cNvPr id="7" name="Obraz 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1008112" cy="94790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1" y="6492875"/>
            <a:ext cx="2895600" cy="365125"/>
          </a:xfrm>
        </p:spPr>
        <p:txBody>
          <a:bodyPr/>
          <a:lstStyle/>
          <a:p>
            <a:r>
              <a:rPr lang="pl-PL" dirty="0" smtClean="0"/>
              <a:t>Urząd Lotnictwa Cywilnego 2019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73083" y="1605246"/>
            <a:ext cx="87851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sz="2400" dirty="0" smtClean="0"/>
              <a:t> </a:t>
            </a:r>
            <a:r>
              <a:rPr lang="pl-PL" altLang="pl-PL" sz="2400" b="1" u="sng" dirty="0" smtClean="0">
                <a:solidFill>
                  <a:schemeClr val="tx2"/>
                </a:solidFill>
              </a:rPr>
              <a:t>Kultura</a:t>
            </a:r>
            <a:r>
              <a:rPr lang="pl-PL" altLang="pl-PL" sz="2400" dirty="0" smtClean="0">
                <a:solidFill>
                  <a:schemeClr val="tx2"/>
                </a:solidFill>
              </a:rPr>
              <a:t> </a:t>
            </a:r>
            <a:r>
              <a:rPr lang="pl-PL" altLang="pl-PL" sz="2400" dirty="0">
                <a:solidFill>
                  <a:schemeClr val="tx2"/>
                </a:solidFill>
              </a:rPr>
              <a:t>bezpieczeństwa </a:t>
            </a:r>
            <a:r>
              <a:rPr lang="pl-PL" altLang="pl-PL" sz="2400" dirty="0" smtClean="0">
                <a:solidFill>
                  <a:schemeClr val="tx2"/>
                </a:solidFill>
              </a:rPr>
              <a:t>stanowi: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endParaRPr lang="pl-PL" altLang="pl-PL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l-PL" altLang="pl-PL" sz="2400" i="1" dirty="0">
                <a:solidFill>
                  <a:schemeClr val="tx2"/>
                </a:solidFill>
              </a:rPr>
              <a:t>z</a:t>
            </a:r>
            <a:r>
              <a:rPr lang="pl-PL" altLang="pl-PL" sz="2400" i="1" dirty="0" smtClean="0">
                <a:solidFill>
                  <a:schemeClr val="tx2"/>
                </a:solidFill>
              </a:rPr>
              <a:t>estaw </a:t>
            </a:r>
            <a:r>
              <a:rPr lang="pl-PL" altLang="pl-PL" sz="2400" b="1" i="1" dirty="0" smtClean="0">
                <a:solidFill>
                  <a:schemeClr val="tx2"/>
                </a:solidFill>
              </a:rPr>
              <a:t>wartości, odczuć</a:t>
            </a:r>
            <a:r>
              <a:rPr lang="pl-PL" altLang="pl-PL" sz="2400" i="1" dirty="0">
                <a:solidFill>
                  <a:schemeClr val="tx2"/>
                </a:solidFill>
              </a:rPr>
              <a:t>,</a:t>
            </a:r>
            <a:r>
              <a:rPr lang="pl-PL" altLang="pl-PL" sz="2400" i="1" dirty="0" smtClean="0">
                <a:solidFill>
                  <a:schemeClr val="tx2"/>
                </a:solidFill>
              </a:rPr>
              <a:t> </a:t>
            </a:r>
            <a:r>
              <a:rPr lang="pl-PL" altLang="pl-PL" sz="2400" b="1" i="1" dirty="0" smtClean="0">
                <a:solidFill>
                  <a:schemeClr val="tx2"/>
                </a:solidFill>
              </a:rPr>
              <a:t>przekonań, i zachowań </a:t>
            </a:r>
            <a:r>
              <a:rPr lang="pl-PL" altLang="pl-PL" sz="2400" i="1" dirty="0" smtClean="0">
                <a:solidFill>
                  <a:schemeClr val="tx2"/>
                </a:solidFill>
              </a:rPr>
              <a:t>pracowników organizacji odnoszące</a:t>
            </a:r>
            <a:r>
              <a:rPr lang="pl-PL" altLang="pl-PL" sz="2400" b="1" i="1" dirty="0" smtClean="0">
                <a:solidFill>
                  <a:schemeClr val="tx2"/>
                </a:solidFill>
              </a:rPr>
              <a:t> </a:t>
            </a:r>
            <a:r>
              <a:rPr lang="pl-PL" altLang="pl-PL" sz="2400" i="1" dirty="0">
                <a:solidFill>
                  <a:schemeClr val="tx2"/>
                </a:solidFill>
              </a:rPr>
              <a:t>się do </a:t>
            </a:r>
            <a:r>
              <a:rPr lang="pl-PL" altLang="pl-PL" sz="2400" b="1" i="1" dirty="0" smtClean="0">
                <a:solidFill>
                  <a:schemeClr val="tx2"/>
                </a:solidFill>
              </a:rPr>
              <a:t>bezpieczeństwa</a:t>
            </a:r>
          </a:p>
          <a:p>
            <a:pPr algn="just">
              <a:lnSpc>
                <a:spcPct val="90000"/>
              </a:lnSpc>
            </a:pPr>
            <a:endParaRPr lang="pl-PL" altLang="pl-PL" sz="2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pl-PL" altLang="pl-PL" sz="2400" b="1" dirty="0" smtClean="0">
                <a:solidFill>
                  <a:schemeClr val="tx2"/>
                </a:solidFill>
              </a:rPr>
              <a:t>opiera </a:t>
            </a:r>
            <a:r>
              <a:rPr lang="pl-PL" altLang="pl-PL" sz="2400" b="1" dirty="0">
                <a:solidFill>
                  <a:schemeClr val="tx2"/>
                </a:solidFill>
              </a:rPr>
              <a:t>się</a:t>
            </a:r>
            <a:r>
              <a:rPr lang="pl-PL" altLang="pl-PL" sz="2400" dirty="0">
                <a:solidFill>
                  <a:schemeClr val="tx2"/>
                </a:solidFill>
              </a:rPr>
              <a:t> </a:t>
            </a:r>
            <a:r>
              <a:rPr lang="pl-PL" altLang="pl-PL" sz="2400" dirty="0" smtClean="0">
                <a:solidFill>
                  <a:schemeClr val="tx2"/>
                </a:solidFill>
              </a:rPr>
              <a:t>na:</a:t>
            </a:r>
          </a:p>
          <a:p>
            <a:pPr algn="ctr">
              <a:lnSpc>
                <a:spcPct val="90000"/>
              </a:lnSpc>
            </a:pPr>
            <a:endParaRPr lang="pl-PL" altLang="pl-PL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l-PL" altLang="pl-PL" sz="2400" dirty="0" smtClean="0">
                <a:solidFill>
                  <a:schemeClr val="tx2"/>
                </a:solidFill>
              </a:rPr>
              <a:t> </a:t>
            </a:r>
            <a:r>
              <a:rPr lang="pl-PL" altLang="pl-PL" sz="2400" b="1" i="1" u="sng" dirty="0">
                <a:solidFill>
                  <a:schemeClr val="tx2"/>
                </a:solidFill>
              </a:rPr>
              <a:t>wysokim</a:t>
            </a:r>
            <a:r>
              <a:rPr lang="pl-PL" altLang="pl-PL" sz="2400" i="1" dirty="0">
                <a:solidFill>
                  <a:schemeClr val="tx2"/>
                </a:solidFill>
              </a:rPr>
              <a:t> poziomie </a:t>
            </a:r>
            <a:r>
              <a:rPr lang="pl-PL" altLang="pl-PL" sz="2400" b="1" i="1" u="sng" dirty="0">
                <a:solidFill>
                  <a:schemeClr val="tx2"/>
                </a:solidFill>
              </a:rPr>
              <a:t>zaufania</a:t>
            </a:r>
            <a:r>
              <a:rPr lang="pl-PL" altLang="pl-PL" sz="2400" i="1" dirty="0">
                <a:solidFill>
                  <a:schemeClr val="tx2"/>
                </a:solidFill>
              </a:rPr>
              <a:t> i </a:t>
            </a:r>
            <a:r>
              <a:rPr lang="pl-PL" altLang="pl-PL" sz="2400" b="1" i="1" u="sng" dirty="0">
                <a:solidFill>
                  <a:schemeClr val="tx2"/>
                </a:solidFill>
              </a:rPr>
              <a:t>szacunku</a:t>
            </a:r>
            <a:r>
              <a:rPr lang="pl-PL" altLang="pl-PL" sz="2400" i="1" dirty="0">
                <a:solidFill>
                  <a:schemeClr val="tx2"/>
                </a:solidFill>
              </a:rPr>
              <a:t> pomiędzy </a:t>
            </a:r>
            <a:r>
              <a:rPr lang="pl-PL" altLang="pl-PL" sz="2400" b="1" i="1" u="sng" dirty="0">
                <a:solidFill>
                  <a:schemeClr val="tx2"/>
                </a:solidFill>
              </a:rPr>
              <a:t>pracownikam</a:t>
            </a:r>
            <a:r>
              <a:rPr lang="pl-PL" altLang="pl-PL" sz="2400" b="1" i="1" dirty="0">
                <a:solidFill>
                  <a:schemeClr val="tx2"/>
                </a:solidFill>
              </a:rPr>
              <a:t>i</a:t>
            </a:r>
            <a:r>
              <a:rPr lang="pl-PL" altLang="pl-PL" sz="2400" i="1" dirty="0">
                <a:solidFill>
                  <a:schemeClr val="tx2"/>
                </a:solidFill>
              </a:rPr>
              <a:t> i </a:t>
            </a:r>
            <a:r>
              <a:rPr lang="pl-PL" altLang="pl-PL" sz="2400" b="1" i="1" u="sng" dirty="0">
                <a:solidFill>
                  <a:schemeClr val="tx2"/>
                </a:solidFill>
              </a:rPr>
              <a:t>kierownictwem</a:t>
            </a:r>
            <a:r>
              <a:rPr lang="pl-PL" altLang="pl-PL" sz="2400" i="1" dirty="0">
                <a:solidFill>
                  <a:schemeClr val="tx2"/>
                </a:solidFill>
              </a:rPr>
              <a:t> i dlatego musi być </a:t>
            </a:r>
            <a:r>
              <a:rPr lang="pl-PL" altLang="pl-PL" sz="2400" b="1" i="1" u="sng" dirty="0">
                <a:solidFill>
                  <a:schemeClr val="tx2"/>
                </a:solidFill>
              </a:rPr>
              <a:t>kreowana</a:t>
            </a:r>
            <a:r>
              <a:rPr lang="pl-PL" altLang="pl-PL" sz="2400" i="1" dirty="0">
                <a:solidFill>
                  <a:schemeClr val="tx2"/>
                </a:solidFill>
              </a:rPr>
              <a:t> i </a:t>
            </a:r>
            <a:r>
              <a:rPr lang="pl-PL" altLang="pl-PL" sz="2400" b="1" i="1" u="sng" dirty="0">
                <a:solidFill>
                  <a:schemeClr val="tx2"/>
                </a:solidFill>
              </a:rPr>
              <a:t>wspierana</a:t>
            </a:r>
            <a:r>
              <a:rPr lang="pl-PL" altLang="pl-PL" sz="2400" i="1" dirty="0">
                <a:solidFill>
                  <a:schemeClr val="tx2"/>
                </a:solidFill>
              </a:rPr>
              <a:t> przez </a:t>
            </a:r>
            <a:r>
              <a:rPr lang="pl-PL" altLang="pl-PL" sz="2400" b="1" i="1" u="sng" dirty="0">
                <a:solidFill>
                  <a:schemeClr val="tx2"/>
                </a:solidFill>
              </a:rPr>
              <a:t>kierownictwo</a:t>
            </a:r>
            <a:r>
              <a:rPr lang="pl-PL" altLang="pl-PL" sz="2400" i="1" dirty="0">
                <a:solidFill>
                  <a:schemeClr val="tx2"/>
                </a:solidFill>
              </a:rPr>
              <a:t> wyższego szczebla. </a:t>
            </a:r>
          </a:p>
          <a:p>
            <a:endParaRPr lang="pl-PL" altLang="pl-PL" sz="2800" b="1" dirty="0" smtClean="0">
              <a:solidFill>
                <a:schemeClr val="accent2"/>
              </a:solidFill>
            </a:endParaRPr>
          </a:p>
          <a:p>
            <a:pPr algn="ctr"/>
            <a:r>
              <a:rPr lang="pl-PL" altLang="pl-PL" sz="2800" b="1" i="1" dirty="0" smtClean="0">
                <a:solidFill>
                  <a:schemeClr val="accent2"/>
                </a:solidFill>
              </a:rPr>
              <a:t>„Jak zachowują się ludzie, kiedy nikt nie patrzy!”</a:t>
            </a:r>
            <a:r>
              <a:rPr lang="pl-PL" altLang="pl-PL" sz="2800" b="1" dirty="0" smtClean="0">
                <a:solidFill>
                  <a:schemeClr val="accent2"/>
                </a:solidFill>
              </a:rPr>
              <a:t/>
            </a:r>
            <a:br>
              <a:rPr lang="pl-PL" altLang="pl-PL" sz="2800" b="1" dirty="0" smtClean="0">
                <a:solidFill>
                  <a:schemeClr val="accent2"/>
                </a:solidFill>
              </a:rPr>
            </a:br>
            <a:endParaRPr lang="pl-PL" sz="2800" dirty="0" smtClean="0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1331640" y="-99392"/>
            <a:ext cx="7812360" cy="1334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200" b="1" dirty="0">
                <a:solidFill>
                  <a:schemeClr val="bg1"/>
                </a:solidFill>
              </a:rPr>
              <a:t>Czym jest kultura bezpieczeństwa ?</a:t>
            </a:r>
          </a:p>
        </p:txBody>
      </p:sp>
    </p:spTree>
    <p:extLst>
      <p:ext uri="{BB962C8B-B14F-4D97-AF65-F5344CB8AC3E}">
        <p14:creationId xmlns:p14="http://schemas.microsoft.com/office/powerpoint/2010/main" val="1088082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1" y="-27384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pic>
        <p:nvPicPr>
          <p:cNvPr id="7" name="Obraz 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1008112" cy="94790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Urząd Lotnictwa Cywilnego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21.02.2018r.</a:t>
            </a:r>
            <a:endParaRPr lang="pl-PL" dirty="0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1043608" y="-27384"/>
            <a:ext cx="7668344" cy="1334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200" b="1" dirty="0" smtClean="0">
                <a:solidFill>
                  <a:schemeClr val="bg1"/>
                </a:solidFill>
              </a:rPr>
              <a:t>Podstawowe składniki kultury bezpieczeństwa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0" y="1307365"/>
            <a:ext cx="9144383" cy="5414108"/>
            <a:chOff x="1151" y="10065"/>
            <a:chExt cx="9154" cy="8574"/>
          </a:xfrm>
        </p:grpSpPr>
        <p:sp>
          <p:nvSpPr>
            <p:cNvPr id="14" name="Rectangle 1150"/>
            <p:cNvSpPr>
              <a:spLocks noChangeArrowheads="1"/>
            </p:cNvSpPr>
            <p:nvPr/>
          </p:nvSpPr>
          <p:spPr bwMode="auto">
            <a:xfrm>
              <a:off x="1151" y="10065"/>
              <a:ext cx="9154" cy="85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" name="AutoShape 1152"/>
            <p:cNvSpPr>
              <a:spLocks noChangeArrowheads="1"/>
            </p:cNvSpPr>
            <p:nvPr/>
          </p:nvSpPr>
          <p:spPr bwMode="auto">
            <a:xfrm>
              <a:off x="1244" y="10447"/>
              <a:ext cx="4626" cy="2066"/>
            </a:xfrm>
            <a:prstGeom prst="wedgeRectCallout">
              <a:avLst>
                <a:gd name="adj1" fmla="val 33742"/>
                <a:gd name="adj2" fmla="val 8625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en-US" sz="800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600" b="1" dirty="0" smtClean="0">
                  <a:latin typeface="Tahoma" pitchFamily="34" charset="0"/>
                </a:rPr>
                <a:t>Kultura Informowania </a:t>
              </a:r>
              <a:r>
                <a:rPr lang="pl-PL" altLang="en-US" sz="1600" b="1" dirty="0">
                  <a:latin typeface="Tahoma" pitchFamily="34" charset="0"/>
                </a:rPr>
                <a:t>(</a:t>
              </a:r>
              <a:r>
                <a:rPr lang="pl-PL" altLang="en-US" sz="1600" b="1" dirty="0" err="1">
                  <a:latin typeface="Tahoma" pitchFamily="34" charset="0"/>
                </a:rPr>
                <a:t>Informed</a:t>
              </a:r>
              <a:r>
                <a:rPr lang="pl-PL" altLang="en-US" sz="1600" b="1" dirty="0">
                  <a:latin typeface="Tahoma" pitchFamily="34" charset="0"/>
                </a:rPr>
                <a:t> </a:t>
              </a:r>
              <a:r>
                <a:rPr lang="pl-PL" altLang="en-US" sz="1600" b="1" dirty="0" err="1">
                  <a:latin typeface="Tahoma" pitchFamily="34" charset="0"/>
                </a:rPr>
                <a:t>culture</a:t>
              </a:r>
              <a:r>
                <a:rPr lang="pl-PL" altLang="en-US" sz="1600" b="1" dirty="0">
                  <a:latin typeface="Tahoma" pitchFamily="34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en-US" sz="900" i="1" dirty="0" smtClean="0"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400" i="1" dirty="0" smtClean="0">
                  <a:latin typeface="Tahoma" pitchFamily="34" charset="0"/>
                </a:rPr>
                <a:t>Zarządzający i pracownicy znają zagadnienia czynników </a:t>
              </a:r>
              <a:r>
                <a:rPr lang="pl-PL" altLang="en-US" sz="1400" i="1" dirty="0">
                  <a:latin typeface="Tahoma" pitchFamily="34" charset="0"/>
                </a:rPr>
                <a:t>ludzkich, technicznych i </a:t>
              </a:r>
              <a:r>
                <a:rPr lang="pl-PL" altLang="en-US" sz="1400" i="1" dirty="0" smtClean="0">
                  <a:latin typeface="Tahoma" pitchFamily="34" charset="0"/>
                </a:rPr>
                <a:t>organizacyjnych, </a:t>
              </a:r>
              <a:r>
                <a:rPr lang="pl-PL" altLang="en-US" sz="1400" i="1" dirty="0">
                  <a:latin typeface="Tahoma" pitchFamily="34" charset="0"/>
                </a:rPr>
                <a:t>które decydują o bezpieczeństwie systemu jako całości</a:t>
              </a:r>
              <a:r>
                <a:rPr lang="pl-PL" altLang="en-US" sz="1600" dirty="0" smtClean="0">
                  <a:latin typeface="Tahoma" pitchFamily="34" charset="0"/>
                </a:rPr>
                <a:t>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en-US" sz="1600" dirty="0"/>
            </a:p>
          </p:txBody>
        </p:sp>
        <p:sp>
          <p:nvSpPr>
            <p:cNvPr id="16" name="AutoShape 1153"/>
            <p:cNvSpPr>
              <a:spLocks noChangeArrowheads="1"/>
            </p:cNvSpPr>
            <p:nvPr/>
          </p:nvSpPr>
          <p:spPr bwMode="auto">
            <a:xfrm>
              <a:off x="1281" y="12983"/>
              <a:ext cx="2407" cy="3000"/>
            </a:xfrm>
            <a:prstGeom prst="wedgeRectCallout">
              <a:avLst>
                <a:gd name="adj1" fmla="val 62395"/>
                <a:gd name="adj2" fmla="val -10079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600" b="1" dirty="0" smtClean="0">
                  <a:latin typeface="Tahoma" pitchFamily="34" charset="0"/>
                </a:rPr>
                <a:t>Kultura raportowania </a:t>
              </a:r>
              <a:endParaRPr lang="pl-PL" altLang="en-US" sz="1600" b="1" dirty="0"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600" b="1" dirty="0">
                  <a:latin typeface="Tahoma" pitchFamily="34" charset="0"/>
                </a:rPr>
                <a:t>(Reporting </a:t>
              </a:r>
              <a:r>
                <a:rPr lang="pl-PL" altLang="en-US" sz="1600" b="1" dirty="0" err="1">
                  <a:latin typeface="Tahoma" pitchFamily="34" charset="0"/>
                </a:rPr>
                <a:t>Culture</a:t>
              </a:r>
              <a:r>
                <a:rPr lang="pl-PL" altLang="en-US" sz="1600" b="1" dirty="0">
                  <a:latin typeface="Tahoma" pitchFamily="34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en-US" sz="1100" dirty="0"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400" i="1" dirty="0" smtClean="0">
                  <a:latin typeface="Tahoma" pitchFamily="34" charset="0"/>
                </a:rPr>
                <a:t>Zapewnienie atmosferę dzięki której pracownicy </a:t>
              </a:r>
              <a:endParaRPr lang="pl-PL" altLang="en-US" sz="1400" i="1" dirty="0"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400" i="1" dirty="0">
                  <a:latin typeface="Tahoma" pitchFamily="34" charset="0"/>
                </a:rPr>
                <a:t>raportują swoje błędy 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400" i="1" dirty="0">
                  <a:latin typeface="Tahoma" pitchFamily="34" charset="0"/>
                </a:rPr>
                <a:t>doświadczenia</a:t>
              </a:r>
              <a:r>
                <a:rPr lang="pl-PL" altLang="en-US" sz="1100" dirty="0">
                  <a:latin typeface="Tahoma" pitchFamily="34" charset="0"/>
                </a:rPr>
                <a:t>.</a:t>
              </a:r>
              <a:endParaRPr lang="pl-PL" altLang="en-US" sz="1100" dirty="0"/>
            </a:p>
          </p:txBody>
        </p:sp>
        <p:sp>
          <p:nvSpPr>
            <p:cNvPr id="17" name="AutoShape 1154"/>
            <p:cNvSpPr>
              <a:spLocks noChangeArrowheads="1"/>
            </p:cNvSpPr>
            <p:nvPr/>
          </p:nvSpPr>
          <p:spPr bwMode="auto">
            <a:xfrm>
              <a:off x="1281" y="16349"/>
              <a:ext cx="6188" cy="2001"/>
            </a:xfrm>
            <a:prstGeom prst="wedgeRectCallout">
              <a:avLst>
                <a:gd name="adj1" fmla="val 26419"/>
                <a:gd name="adj2" fmla="val -72266"/>
              </a:avLst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600" b="1" dirty="0" smtClean="0">
                  <a:latin typeface="Tahoma" pitchFamily="34" charset="0"/>
                </a:rPr>
                <a:t>Kultura sprawiedliwego traktowania  </a:t>
              </a:r>
              <a:r>
                <a:rPr lang="pl-PL" altLang="en-US" sz="1600" b="1" dirty="0">
                  <a:latin typeface="Tahoma" pitchFamily="34" charset="0"/>
                </a:rPr>
                <a:t>(Just </a:t>
              </a:r>
              <a:r>
                <a:rPr lang="pl-PL" altLang="en-US" sz="1600" b="1" dirty="0" err="1">
                  <a:latin typeface="Tahoma" pitchFamily="34" charset="0"/>
                </a:rPr>
                <a:t>culture</a:t>
              </a:r>
              <a:r>
                <a:rPr lang="pl-PL" altLang="en-US" sz="1600" b="1" dirty="0">
                  <a:latin typeface="Tahoma" pitchFamily="34" charset="0"/>
                </a:rPr>
                <a:t>)</a:t>
              </a:r>
            </a:p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endParaRPr lang="pl-PL" altLang="en-US" sz="1400" dirty="0" smtClean="0">
                <a:latin typeface="Tahoma" pitchFamily="34" charset="0"/>
              </a:endParaRPr>
            </a:p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400" i="1" dirty="0" smtClean="0">
                  <a:latin typeface="Tahoma" pitchFamily="34" charset="0"/>
                </a:rPr>
                <a:t>Atmosfera, w której ludzie </a:t>
              </a:r>
              <a:r>
                <a:rPr lang="pl-PL" altLang="en-US" sz="1400" i="1" dirty="0">
                  <a:latin typeface="Tahoma" pitchFamily="34" charset="0"/>
                </a:rPr>
                <a:t>są zachęcani do (i nagradzani za) dostarczania istotnych informacji o bezpieczeństwie. </a:t>
              </a:r>
              <a:r>
                <a:rPr lang="pl-PL" altLang="en-US" sz="1400" i="1" dirty="0" smtClean="0">
                  <a:latin typeface="Tahoma" pitchFamily="34" charset="0"/>
                </a:rPr>
                <a:t>Istnieje wyraźna </a:t>
              </a:r>
              <a:r>
                <a:rPr lang="pl-PL" altLang="en-US" sz="1400" i="1" dirty="0">
                  <a:latin typeface="Tahoma" pitchFamily="34" charset="0"/>
                </a:rPr>
                <a:t>granica między </a:t>
              </a:r>
              <a:r>
                <a:rPr lang="pl-PL" altLang="en-US" sz="1400" i="1" dirty="0" smtClean="0">
                  <a:latin typeface="Tahoma" pitchFamily="34" charset="0"/>
                </a:rPr>
                <a:t>zachowaniami akceptowalnymi, a </a:t>
              </a:r>
              <a:r>
                <a:rPr lang="pl-PL" altLang="en-US" sz="1400" i="1" dirty="0">
                  <a:latin typeface="Tahoma" pitchFamily="34" charset="0"/>
                </a:rPr>
                <a:t>nieakceptowalnymi</a:t>
              </a:r>
              <a:r>
                <a:rPr lang="pl-PL" altLang="en-US" sz="1100" dirty="0">
                  <a:latin typeface="Tahoma" pitchFamily="34" charset="0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en-US" sz="1800" dirty="0"/>
            </a:p>
          </p:txBody>
        </p:sp>
        <p:sp>
          <p:nvSpPr>
            <p:cNvPr id="18" name="AutoShape 1155"/>
            <p:cNvSpPr>
              <a:spLocks noChangeArrowheads="1"/>
            </p:cNvSpPr>
            <p:nvPr/>
          </p:nvSpPr>
          <p:spPr bwMode="auto">
            <a:xfrm>
              <a:off x="5930" y="10431"/>
              <a:ext cx="4267" cy="2082"/>
            </a:xfrm>
            <a:prstGeom prst="wedgeRectCallout">
              <a:avLst>
                <a:gd name="adj1" fmla="val -41307"/>
                <a:gd name="adj2" fmla="val 8578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600" b="1" dirty="0" smtClean="0">
                  <a:latin typeface="Tahoma" pitchFamily="34" charset="0"/>
                </a:rPr>
                <a:t>Kultura Elastyczności </a:t>
              </a:r>
              <a:r>
                <a:rPr lang="pl-PL" altLang="en-US" sz="1600" b="1" dirty="0">
                  <a:latin typeface="Tahoma" pitchFamily="34" charset="0"/>
                </a:rPr>
                <a:t>(</a:t>
              </a:r>
              <a:r>
                <a:rPr lang="pl-PL" altLang="en-US" sz="1600" b="1" dirty="0" err="1">
                  <a:latin typeface="Tahoma" pitchFamily="34" charset="0"/>
                </a:rPr>
                <a:t>Flexible</a:t>
              </a:r>
              <a:r>
                <a:rPr lang="pl-PL" altLang="en-US" sz="1600" b="1" dirty="0">
                  <a:latin typeface="Tahoma" pitchFamily="34" charset="0"/>
                </a:rPr>
                <a:t> </a:t>
              </a:r>
              <a:r>
                <a:rPr lang="pl-PL" altLang="en-US" sz="1600" b="1" dirty="0" err="1">
                  <a:latin typeface="Tahoma" pitchFamily="34" charset="0"/>
                </a:rPr>
                <a:t>Culture</a:t>
              </a:r>
              <a:r>
                <a:rPr lang="pl-PL" altLang="en-US" sz="1400" b="1" dirty="0">
                  <a:latin typeface="Tahoma" pitchFamily="34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en-US" sz="900" dirty="0"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400" i="1" dirty="0" smtClean="0">
                  <a:latin typeface="Tahoma" pitchFamily="34" charset="0"/>
                </a:rPr>
                <a:t>Zdolność modyfikacji i dostosowania  się do nadzwyczajnymi okolicznościami i szybkie </a:t>
              </a:r>
              <a:r>
                <a:rPr lang="pl-PL" altLang="en-US" sz="1400" i="1" dirty="0">
                  <a:latin typeface="Tahoma" pitchFamily="34" charset="0"/>
                </a:rPr>
                <a:t>docieranie informacji do szczebla decyzyjnego</a:t>
              </a:r>
              <a:r>
                <a:rPr lang="pl-PL" altLang="en-US" sz="1100" dirty="0">
                  <a:latin typeface="Tahoma" pitchFamily="34" charset="0"/>
                </a:rPr>
                <a:t>.</a:t>
              </a:r>
              <a:endParaRPr lang="pl-PL" altLang="en-US" sz="1100" dirty="0"/>
            </a:p>
          </p:txBody>
        </p:sp>
        <p:sp>
          <p:nvSpPr>
            <p:cNvPr id="19" name="AutoShape 1156"/>
            <p:cNvSpPr>
              <a:spLocks noChangeArrowheads="1"/>
            </p:cNvSpPr>
            <p:nvPr/>
          </p:nvSpPr>
          <p:spPr bwMode="auto">
            <a:xfrm>
              <a:off x="7711" y="13311"/>
              <a:ext cx="2352" cy="3600"/>
            </a:xfrm>
            <a:prstGeom prst="wedgeRectCallout">
              <a:avLst>
                <a:gd name="adj1" fmla="val -66089"/>
                <a:gd name="adj2" fmla="val -17043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en-US" sz="800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600" b="1" dirty="0" smtClean="0">
                  <a:latin typeface="Tahoma" pitchFamily="34" charset="0"/>
                </a:rPr>
                <a:t>Kultura uczenie</a:t>
              </a:r>
              <a:r>
                <a:rPr lang="pl-PL" altLang="en-US" sz="1600" dirty="0" smtClean="0">
                  <a:latin typeface="Tahoma" pitchFamily="34" charset="0"/>
                </a:rPr>
                <a:t> </a:t>
              </a:r>
              <a:r>
                <a:rPr lang="pl-PL" altLang="en-US" sz="1600" b="1" dirty="0">
                  <a:latin typeface="Tahoma" pitchFamily="34" charset="0"/>
                </a:rPr>
                <a:t>się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600" b="1" dirty="0">
                  <a:latin typeface="Tahoma" pitchFamily="34" charset="0"/>
                </a:rPr>
                <a:t>(Learning </a:t>
              </a:r>
              <a:r>
                <a:rPr lang="pl-PL" altLang="en-US" sz="1600" b="1" dirty="0" err="1" smtClean="0">
                  <a:latin typeface="Tahoma" pitchFamily="34" charset="0"/>
                </a:rPr>
                <a:t>culture</a:t>
              </a:r>
              <a:r>
                <a:rPr lang="pl-PL" altLang="en-US" sz="1600" b="1" dirty="0" smtClean="0">
                  <a:latin typeface="Tahoma" pitchFamily="34" charset="0"/>
                </a:rPr>
                <a:t>)</a:t>
              </a:r>
              <a:r>
                <a:rPr lang="pl-PL" altLang="en-US" sz="1600" dirty="0">
                  <a:latin typeface="Tahoma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en-US" sz="1400" i="1" dirty="0" smtClean="0"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400" i="1" dirty="0" smtClean="0">
                  <a:latin typeface="Tahoma" pitchFamily="34" charset="0"/>
                </a:rPr>
                <a:t>Chęć i kompetencje do wyciąganie wniosków z doświadczeń oraz wola wprowadzania zasadniczych zmian.</a:t>
              </a:r>
              <a:endParaRPr lang="pl-PL" altLang="en-US" sz="1400" i="1" dirty="0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175" y="13426"/>
              <a:ext cx="3059" cy="2376"/>
            </a:xfrm>
            <a:prstGeom prst="rect">
              <a:avLst/>
            </a:prstGeom>
            <a:solidFill>
              <a:srgbClr val="0070C0"/>
            </a:soli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en-US" sz="2000" b="1" dirty="0" smtClean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2000" b="1" i="1" dirty="0" smtClean="0">
                  <a:solidFill>
                    <a:schemeClr val="bg1"/>
                  </a:solidFill>
                  <a:latin typeface="Tahoma" pitchFamily="34" charset="0"/>
                </a:rPr>
                <a:t>Kultura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2000" b="1" i="1" dirty="0" smtClean="0">
                  <a:solidFill>
                    <a:schemeClr val="bg1"/>
                  </a:solidFill>
                  <a:latin typeface="Tahoma" pitchFamily="34" charset="0"/>
                </a:rPr>
                <a:t>Bezpieczeństwa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2000" b="1" i="1" dirty="0" smtClean="0">
                  <a:solidFill>
                    <a:schemeClr val="bg1"/>
                  </a:solidFill>
                  <a:latin typeface="Tahoma" pitchFamily="34" charset="0"/>
                </a:rPr>
                <a:t>(</a:t>
              </a:r>
              <a:r>
                <a:rPr lang="en-GB" altLang="en-US" sz="2000" b="1" i="1" dirty="0" smtClean="0">
                  <a:solidFill>
                    <a:schemeClr val="bg1"/>
                  </a:solidFill>
                  <a:latin typeface="Tahoma" pitchFamily="34" charset="0"/>
                </a:rPr>
                <a:t>Safety Culture</a:t>
              </a:r>
              <a:r>
                <a:rPr lang="pl-PL" altLang="en-US" sz="2000" b="1" i="1" dirty="0" smtClean="0">
                  <a:solidFill>
                    <a:schemeClr val="bg1"/>
                  </a:solidFill>
                  <a:latin typeface="Tahoma" pitchFamily="34" charset="0"/>
                </a:rPr>
                <a:t>)</a:t>
              </a:r>
              <a:endParaRPr lang="pl-PL" altLang="en-US" sz="20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73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1" y="-27384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pic>
        <p:nvPicPr>
          <p:cNvPr id="7" name="Obraz 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008112" cy="94790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Urząd Lotnictwa Cywilnego 2019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1331640" y="-27384"/>
            <a:ext cx="7812360" cy="1334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200" b="1" dirty="0" smtClean="0">
                <a:solidFill>
                  <a:schemeClr val="bg1"/>
                </a:solidFill>
              </a:rPr>
              <a:t>Założenie kultury bezpieczeństwa</a:t>
            </a: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>
          <a:xfrm>
            <a:off x="0" y="1701801"/>
            <a:ext cx="9143999" cy="460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>
              <a:lnSpc>
                <a:spcPct val="90000"/>
              </a:lnSpc>
              <a:buFontTx/>
              <a:buNone/>
            </a:pPr>
            <a:endParaRPr lang="pl-PL" altLang="pl-PL" sz="2400" b="1" dirty="0" smtClean="0"/>
          </a:p>
          <a:p>
            <a:pPr marL="812800" indent="-812800">
              <a:lnSpc>
                <a:spcPct val="90000"/>
              </a:lnSpc>
              <a:buFontTx/>
              <a:buNone/>
            </a:pPr>
            <a:endParaRPr lang="pl-PL" altLang="pl-PL" sz="1800" b="1" dirty="0" smtClean="0"/>
          </a:p>
          <a:p>
            <a:pPr marL="812800" indent="-812800">
              <a:lnSpc>
                <a:spcPct val="90000"/>
              </a:lnSpc>
              <a:buFontTx/>
              <a:buNone/>
            </a:pPr>
            <a:endParaRPr lang="pl-PL" altLang="pl-PL" sz="2000" dirty="0" smtClean="0"/>
          </a:p>
        </p:txBody>
      </p:sp>
      <p:sp>
        <p:nvSpPr>
          <p:cNvPr id="2" name="Objaśnienie ze strzałką w dół 1"/>
          <p:cNvSpPr/>
          <p:nvPr/>
        </p:nvSpPr>
        <p:spPr>
          <a:xfrm>
            <a:off x="3090714" y="1916832"/>
            <a:ext cx="3103984" cy="1296144"/>
          </a:xfrm>
          <a:prstGeom prst="downArrowCallou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491880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Kultura bezpieczeństwa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4" name="Objaśnienie ze strzałką w dół 13"/>
          <p:cNvSpPr/>
          <p:nvPr/>
        </p:nvSpPr>
        <p:spPr>
          <a:xfrm>
            <a:off x="3124200" y="3284984"/>
            <a:ext cx="3103984" cy="1296144"/>
          </a:xfrm>
          <a:prstGeom prst="downArrowCallou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059832" y="3491716"/>
            <a:ext cx="327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Efektywny system raportowania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890768" y="4890233"/>
            <a:ext cx="183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Efektywny SMS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131840" y="4581128"/>
            <a:ext cx="3096344" cy="9361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3932312" y="4859868"/>
            <a:ext cx="207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Efektywny SMS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7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0" y="-27384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-243408"/>
            <a:ext cx="7812360" cy="15121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800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pl-PL" sz="2800" dirty="0" smtClean="0">
                <a:solidFill>
                  <a:schemeClr val="bg1"/>
                </a:solidFill>
                <a:sym typeface="Wingdings"/>
              </a:rPr>
            </a:br>
            <a:r>
              <a:rPr lang="pl-PL" sz="2800" b="1" dirty="0" smtClean="0">
                <a:solidFill>
                  <a:schemeClr val="bg1"/>
                </a:solidFill>
                <a:sym typeface="Wingdings"/>
              </a:rPr>
              <a:t>Deklaracja w sprawie kultury bezpieczeństwa</a:t>
            </a:r>
            <a:br>
              <a:rPr lang="pl-PL" sz="2800" b="1" dirty="0" smtClean="0">
                <a:solidFill>
                  <a:schemeClr val="bg1"/>
                </a:solidFill>
                <a:sym typeface="Wingdings"/>
              </a:rPr>
            </a:br>
            <a:r>
              <a:rPr lang="pl-PL" sz="2800" b="1" dirty="0" smtClean="0">
                <a:solidFill>
                  <a:schemeClr val="bg1"/>
                </a:solidFill>
                <a:sym typeface="Wingdings"/>
              </a:rPr>
              <a:t>-najważniejsze elementy </a:t>
            </a:r>
            <a:endParaRPr 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1008112" cy="947905"/>
          </a:xfrm>
          <a:prstGeom prst="rect">
            <a:avLst/>
          </a:prstGeom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7</a:t>
            </a:fld>
            <a:endParaRPr lang="pl-PL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60241351"/>
              </p:ext>
            </p:extLst>
          </p:nvPr>
        </p:nvGraphicFramePr>
        <p:xfrm>
          <a:off x="-1404664" y="1327200"/>
          <a:ext cx="11665296" cy="527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5050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0" y="-27384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-243408"/>
            <a:ext cx="8352928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800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pl-PL" sz="2800" dirty="0" smtClean="0">
                <a:solidFill>
                  <a:schemeClr val="bg1"/>
                </a:solidFill>
                <a:sym typeface="Wingdings"/>
              </a:rPr>
            </a:br>
            <a:r>
              <a:rPr lang="pl-PL" sz="2800" dirty="0" smtClean="0">
                <a:solidFill>
                  <a:schemeClr val="bg1"/>
                </a:solidFill>
                <a:sym typeface="Wingdings"/>
              </a:rPr>
              <a:t>Deklaracja w sprawie kultury </a:t>
            </a:r>
            <a:r>
              <a:rPr lang="pl-PL" sz="2800" dirty="0">
                <a:solidFill>
                  <a:schemeClr val="bg1"/>
                </a:solidFill>
                <a:sym typeface="Wingdings"/>
              </a:rPr>
              <a:t>bezpieczeństwa </a:t>
            </a:r>
            <a:r>
              <a:rPr lang="pl-PL" sz="2400" dirty="0">
                <a:sym typeface="Wingdings"/>
              </a:rPr>
              <a:t/>
            </a:r>
            <a:br>
              <a:rPr lang="pl-PL" sz="2400" dirty="0">
                <a:sym typeface="Wingdings"/>
              </a:rPr>
            </a:br>
            <a:endParaRPr 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1008112" cy="94790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Urząd Lotnictwa Cywilnego 2019</a:t>
            </a:r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700570" y="1431778"/>
            <a:ext cx="427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Sygnatariusze Deklaracji  - 49</a:t>
            </a:r>
            <a:endParaRPr lang="pl-PL" sz="2400" b="1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892848"/>
            <a:ext cx="2263398" cy="134008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804" y="1878672"/>
            <a:ext cx="2057632" cy="128239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208081"/>
            <a:ext cx="1050527" cy="60093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8944" y="2279266"/>
            <a:ext cx="1681110" cy="3409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11" y="3152400"/>
            <a:ext cx="1651457" cy="53397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3891" y="3048878"/>
            <a:ext cx="1152128" cy="69415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171" y="2854329"/>
            <a:ext cx="1130112" cy="1130112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3878" y="3048878"/>
            <a:ext cx="790309" cy="790309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1565" y="4283015"/>
            <a:ext cx="2061851" cy="442129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7483" y="4090833"/>
            <a:ext cx="639911" cy="639911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4438" y="4006613"/>
            <a:ext cx="851033" cy="843153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9494" y="4046867"/>
            <a:ext cx="2549386" cy="678277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911" y="5321788"/>
            <a:ext cx="1496525" cy="315219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7941" y="5216090"/>
            <a:ext cx="1769380" cy="50553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0171" y="4945922"/>
            <a:ext cx="887862" cy="845399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3200" y="5129820"/>
            <a:ext cx="1749623" cy="6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0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52" y="2583045"/>
            <a:ext cx="1566036" cy="1566036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976" y="1268760"/>
            <a:ext cx="2220447" cy="2220447"/>
          </a:xfrm>
          <a:prstGeom prst="rect">
            <a:avLst/>
          </a:prstGeom>
        </p:spPr>
      </p:pic>
      <p:grpSp>
        <p:nvGrpSpPr>
          <p:cNvPr id="3" name="Grupa 16"/>
          <p:cNvGrpSpPr/>
          <p:nvPr/>
        </p:nvGrpSpPr>
        <p:grpSpPr>
          <a:xfrm>
            <a:off x="0" y="-27384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-243408"/>
            <a:ext cx="8352928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800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pl-PL" sz="2800" dirty="0" smtClean="0">
                <a:solidFill>
                  <a:schemeClr val="bg1"/>
                </a:solidFill>
                <a:sym typeface="Wingdings"/>
              </a:rPr>
            </a:br>
            <a:r>
              <a:rPr lang="pl-PL" sz="2800" dirty="0" smtClean="0">
                <a:solidFill>
                  <a:schemeClr val="bg1"/>
                </a:solidFill>
                <a:sym typeface="Wingdings"/>
              </a:rPr>
              <a:t>Deklaracji w sprawie kultury </a:t>
            </a:r>
            <a:r>
              <a:rPr lang="pl-PL" sz="2800" dirty="0">
                <a:solidFill>
                  <a:schemeClr val="bg1"/>
                </a:solidFill>
                <a:sym typeface="Wingdings"/>
              </a:rPr>
              <a:t>bezpieczeństwa </a:t>
            </a:r>
            <a:r>
              <a:rPr lang="pl-PL" sz="2400" dirty="0">
                <a:sym typeface="Wingdings"/>
              </a:rPr>
              <a:t/>
            </a:r>
            <a:br>
              <a:rPr lang="pl-PL" sz="2400" dirty="0">
                <a:sym typeface="Wingdings"/>
              </a:rPr>
            </a:br>
            <a:endParaRPr 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6632"/>
            <a:ext cx="1008112" cy="94790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Urząd Lotnictwa Cywilnego 2019</a:t>
            </a:r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679432"/>
            <a:ext cx="1666387" cy="1249790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500" y="2039500"/>
            <a:ext cx="3691797" cy="609716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4288" y="1846353"/>
            <a:ext cx="1393953" cy="800581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0542" y="2929222"/>
            <a:ext cx="927316" cy="908769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134" y="2742870"/>
            <a:ext cx="1379853" cy="1095121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1698" y="2932183"/>
            <a:ext cx="1583623" cy="84322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295" y="4293096"/>
            <a:ext cx="1629300" cy="57674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7745" y="3953050"/>
            <a:ext cx="2134756" cy="1184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53973" y="4067763"/>
            <a:ext cx="943744" cy="90813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95206" y="3953050"/>
            <a:ext cx="1063035" cy="110169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7745" y="5281019"/>
            <a:ext cx="2449613" cy="58962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70304" y="4945570"/>
            <a:ext cx="1089085" cy="108908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54078" y="5398123"/>
            <a:ext cx="1802291" cy="61484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817" y="5425212"/>
            <a:ext cx="2340221" cy="5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90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530</Words>
  <Application>Microsoft Office PowerPoint</Application>
  <PresentationFormat>Pokaz na ekranie (4:3)</PresentationFormat>
  <Paragraphs>118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Urząd Lotnictwa Cywilnego</vt:lpstr>
      <vt:lpstr>Regulacje prawe – „Just Culture”</vt:lpstr>
      <vt:lpstr>Źródła powstania Deklaracji </vt:lpstr>
      <vt:lpstr>Prezentacja programu PowerPoint</vt:lpstr>
      <vt:lpstr>Prezentacja programu PowerPoint</vt:lpstr>
      <vt:lpstr>Prezentacja programu PowerPoint</vt:lpstr>
      <vt:lpstr> Deklaracja w sprawie kultury bezpieczeństwa -najważniejsze elementy </vt:lpstr>
      <vt:lpstr> Deklaracja w sprawie kultury bezpieczeństwa  </vt:lpstr>
      <vt:lpstr> Deklaracji w sprawie kultury bezpieczeństwa  </vt:lpstr>
      <vt:lpstr> Deklaracji w sprawie kultury bezpieczeństwa  </vt:lpstr>
      <vt:lpstr>Prezentacja programu PowerPoint</vt:lpstr>
      <vt:lpstr>Urząd Lotnictwa Cywilnego</vt:lpstr>
    </vt:vector>
  </TitlesOfParts>
  <Company>ulc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pszymanski</dc:creator>
  <cp:lastModifiedBy>Babiak Agnieszka</cp:lastModifiedBy>
  <cp:revision>233</cp:revision>
  <dcterms:created xsi:type="dcterms:W3CDTF">2017-02-08T08:56:06Z</dcterms:created>
  <dcterms:modified xsi:type="dcterms:W3CDTF">2019-04-30T08:50:30Z</dcterms:modified>
</cp:coreProperties>
</file>