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87" r:id="rId3"/>
    <p:sldId id="291" r:id="rId4"/>
    <p:sldId id="292" r:id="rId5"/>
    <p:sldId id="294" r:id="rId6"/>
    <p:sldId id="295" r:id="rId7"/>
    <p:sldId id="307" r:id="rId8"/>
    <p:sldId id="293" r:id="rId9"/>
    <p:sldId id="296" r:id="rId10"/>
    <p:sldId id="297" r:id="rId11"/>
    <p:sldId id="299" r:id="rId12"/>
    <p:sldId id="298" r:id="rId13"/>
    <p:sldId id="300" r:id="rId14"/>
    <p:sldId id="301" r:id="rId15"/>
    <p:sldId id="308" r:id="rId16"/>
    <p:sldId id="303" r:id="rId17"/>
    <p:sldId id="302" r:id="rId18"/>
    <p:sldId id="304" r:id="rId19"/>
    <p:sldId id="305" r:id="rId20"/>
    <p:sldId id="306" r:id="rId21"/>
    <p:sldId id="290" r:id="rId2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292" autoAdjust="0"/>
  </p:normalViewPr>
  <p:slideViewPr>
    <p:cSldViewPr>
      <p:cViewPr varScale="1">
        <p:scale>
          <a:sx n="77" d="100"/>
          <a:sy n="77" d="100"/>
        </p:scale>
        <p:origin x="15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Data i Miesjce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EDC17-B394-F24A-A827-F733D28EAC10}" type="datetimeFigureOut">
              <a:rPr lang="pl-PL" smtClean="0"/>
              <a:pPr/>
              <a:t>2019-04-11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CB3D-5B97-C04F-A65A-C4750040DA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1219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Data i Miesjce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45A27-6635-47A2-8275-583333642CB8}" type="datetimeFigureOut">
              <a:rPr lang="pl-PL" smtClean="0"/>
              <a:pPr/>
              <a:t>2019-04-11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502D6-EEE7-4287-9E23-120748E4AF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46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Witam Szanownych Państwa.</a:t>
            </a:r>
          </a:p>
          <a:p>
            <a:r>
              <a:rPr lang="pl-PL" dirty="0" smtClean="0"/>
              <a:t>Nazywam się Mariusz</a:t>
            </a:r>
            <a:r>
              <a:rPr lang="pl-PL" baseline="0" dirty="0" smtClean="0"/>
              <a:t> Dominiak,</a:t>
            </a:r>
            <a:r>
              <a:rPr lang="pl-PL" dirty="0" smtClean="0"/>
              <a:t> jestem inspektorem Departamentu Techniki Lotniczej</a:t>
            </a:r>
            <a:r>
              <a:rPr lang="pl-PL" baseline="0" dirty="0" smtClean="0"/>
              <a:t> ULC. Zajmuję się lotnictwem ogólnym.</a:t>
            </a:r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62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 STC </a:t>
            </a:r>
            <a:r>
              <a:rPr lang="pl-PL" sz="1200" dirty="0" smtClean="0"/>
              <a:t>SA00515DE dodano widoczne wyposażenie fotogrametryczne.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4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 lewej zatwierdzenie</a:t>
            </a:r>
            <a:r>
              <a:rPr lang="pl-PL" baseline="0" dirty="0" smtClean="0"/>
              <a:t> </a:t>
            </a:r>
            <a:r>
              <a:rPr lang="pl-PL" dirty="0" smtClean="0"/>
              <a:t>STC </a:t>
            </a:r>
            <a:r>
              <a:rPr lang="pl-PL" sz="1200" dirty="0" smtClean="0"/>
              <a:t>SA00515DE przez FAA,</a:t>
            </a:r>
            <a:r>
              <a:rPr lang="pl-PL" sz="1200" baseline="0" dirty="0" smtClean="0"/>
              <a:t> a po prawej uznanie tego STC przez EASA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21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Podstawa</a:t>
            </a:r>
            <a:r>
              <a:rPr lang="pl-PL" baseline="0" dirty="0" smtClean="0"/>
              <a:t> prawna do spełnienia wymagań ciągłej zdatności do lotu przez zainstalowane na pokładzie statku powietrznego wyposażenie. </a:t>
            </a:r>
          </a:p>
          <a:p>
            <a:r>
              <a:rPr lang="pl-PL" baseline="0" dirty="0" smtClean="0"/>
              <a:t>Użytkownik samolotu nie doczytał AMC do przepisu SPO.IDE.A.100.</a:t>
            </a:r>
          </a:p>
          <a:p>
            <a:r>
              <a:rPr lang="pl-PL" baseline="0" dirty="0" smtClean="0"/>
              <a:t>Dlatego ważne jest by nie zapominać tego robić z uwagi na istotne informacje, które możemy tam znaleźć.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59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Użytkownik instalując</a:t>
            </a:r>
            <a:r>
              <a:rPr lang="pl-PL" baseline="0" dirty="0" smtClean="0"/>
              <a:t> do STC wyposażenie fotogrametryczne nie zapewnił zgodności z przepisami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382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tym slajdzie</a:t>
            </a:r>
            <a:r>
              <a:rPr lang="pl-PL" baseline="0" dirty="0" smtClean="0"/>
              <a:t> chciałbym tylko zaznaczyć jak wiele przepisów w Part-M i Part-21 dotyczy modyfikacji statków powietrznych i które należy wciąć pod uwagę w przypadku zastosowania modyfikacji.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137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Dosyć często użytkownicy skupiają</a:t>
            </a:r>
            <a:r>
              <a:rPr lang="pl-PL" baseline="0" dirty="0" smtClean="0"/>
              <a:t> się tylko na znalezieniu STC lub jego uznania przez EASA, zapominając, że należy pozyskać stosowne dane obsługowe do wykonania modyfikacji i </a:t>
            </a:r>
            <a:r>
              <a:rPr lang="pl-PL" baseline="0" smtClean="0"/>
              <a:t>późniejszej jej eksploatacji.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88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EASA na swojej stronie</a:t>
            </a:r>
            <a:r>
              <a:rPr lang="pl-PL" baseline="0" dirty="0" smtClean="0"/>
              <a:t> publikuje odpowiedzi na najczęściej zadawane pytania. Tutaj pokazano, które z nich dotyczą modyfikacji.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12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Przepisy Part-21</a:t>
            </a:r>
            <a:r>
              <a:rPr lang="pl-PL" baseline="0" dirty="0" smtClean="0"/>
              <a:t> umożliwiają dla pewnej grupy statków powietrznych zastosowanie zmian standardowych, które znacząco upraszczają proces modyfikacji dla użytkowników.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13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wyniku zastosowania</a:t>
            </a:r>
            <a:r>
              <a:rPr lang="pl-PL" baseline="0" dirty="0" smtClean="0"/>
              <a:t> wspomnianego na poprzednim slajdzie przepisu EASA wydała dokument zwany CS-STAN dotyczący zmian i napraw standardowych.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729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Tutaj pokazano</a:t>
            </a:r>
            <a:r>
              <a:rPr lang="pl-PL" baseline="0" dirty="0" smtClean="0"/>
              <a:t> przewidziane tym dokumentem zmiany standardowe. 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05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W</a:t>
            </a:r>
            <a:r>
              <a:rPr lang="pl-PL" baseline="0" dirty="0" smtClean="0"/>
              <a:t> niniejszej prezentacji omówię dwa wybrane przypadki modyfikacji stwierdzonych podczas inspekcji ULC, a także poruszę sprawę przepisów dotyczących modyfikacji statków powietrznych pod nadzorem EASA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129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Przy zastosowaniu</a:t>
            </a:r>
            <a:r>
              <a:rPr lang="pl-PL" baseline="0" dirty="0" smtClean="0"/>
              <a:t> modyfikacji na podstawie CS-STAN, powinno zostać wystawione poświadczenie obsługi (CRS) oraz formularz 123, zaprezentowany na tym slajdzie.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58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Pierwszy przypadek dotyczy</a:t>
            </a:r>
            <a:r>
              <a:rPr lang="pl-PL" baseline="0" dirty="0" smtClean="0"/>
              <a:t> </a:t>
            </a:r>
            <a:r>
              <a:rPr lang="pl-PL" dirty="0" smtClean="0"/>
              <a:t>niezgodnej</a:t>
            </a:r>
            <a:r>
              <a:rPr lang="pl-PL" baseline="0" dirty="0" smtClean="0"/>
              <a:t> z przepisami EASA  modyfikacji śmigłowca R-44II polegającej na zabudowie w kabinie dodatkowych trzech zbiorników paliwa, a także dodatkowego wyposażenia </a:t>
            </a:r>
            <a:r>
              <a:rPr lang="pl-PL" baseline="0" dirty="0" err="1" smtClean="0"/>
              <a:t>awionicznego</a:t>
            </a:r>
            <a:r>
              <a:rPr lang="pl-PL" baseline="0" dirty="0" smtClean="0"/>
              <a:t>. Na slajdzie widać modyfikację korka wlewu paliwa celem dołączenia do niego przewodu paliwowego i przeprowadzenia go poprzez otwór w drzwiach do wnętrza kabiny.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46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tych zdjęciach widać</a:t>
            </a:r>
            <a:r>
              <a:rPr lang="pl-PL" baseline="0" dirty="0" smtClean="0"/>
              <a:t> jak przewód paliwowy podłączony jest do dodatkowego zbiornika paliwa za fotelem prawego pilota, Widać również rozgałęzienia do pozostałych dwóch zbiorników paliwa, a także niebieski przewód odpowietrzenia zbiornika.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83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</a:t>
            </a:r>
            <a:r>
              <a:rPr lang="pl-PL" baseline="0" dirty="0" smtClean="0"/>
              <a:t> prawym i lewym zdjęciu pokazano dwa kolejne zbiorniki paliwa umieszczone w miejscach na bagaż pod fotelami pasażerów. Na dole pokazano dobudowany pod fotelem prawego pilota przepływomierz. 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61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</a:t>
            </a:r>
            <a:r>
              <a:rPr lang="pl-PL" baseline="0" dirty="0" smtClean="0"/>
              <a:t> tym slajdzie widać modyfikację awioniki – dodatkowe nadajniki radiowe oraz urządzenia nawigacyjne zabudowane na stałe do kokpitu oraz podłączone do instalacji elektrycznej z pominięciem tzw. „gniazda zapalniczki”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06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Niezgodności</a:t>
            </a:r>
            <a:r>
              <a:rPr lang="pl-PL" baseline="0" dirty="0" smtClean="0"/>
              <a:t> stwierdzone podczas inspekcji można ująć w zasadzie w tych kilku krótkich punktach.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</a:t>
            </a:r>
            <a:r>
              <a:rPr lang="pl-PL" baseline="0" dirty="0" smtClean="0"/>
              <a:t> ramach działań zmierzających do odzyskania zawieszonego świadectwa do lotu zdemontowano trzy dodatkowe zbiorniki paliwa i awionikę, które były podstawą interwencji inspektorów ULC 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03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Kolejna sprawa dotyczy niezgodnej</a:t>
            </a:r>
            <a:r>
              <a:rPr lang="pl-PL" baseline="0" dirty="0" smtClean="0"/>
              <a:t> z przepisami EASA </a:t>
            </a:r>
            <a:r>
              <a:rPr lang="pl-PL" dirty="0" smtClean="0"/>
              <a:t>modyfikacji samolotu </a:t>
            </a:r>
            <a:r>
              <a:rPr lang="pl-PL" dirty="0" err="1" smtClean="0"/>
              <a:t>Cessna</a:t>
            </a:r>
            <a:r>
              <a:rPr lang="pl-PL" dirty="0" smtClean="0"/>
              <a:t> pod kątem wyposażenia fotogrametrycznego.</a:t>
            </a:r>
            <a:r>
              <a:rPr lang="pl-PL" baseline="0" dirty="0" smtClean="0"/>
              <a:t> Na slajdzie widać zabudowę STC  </a:t>
            </a:r>
            <a:r>
              <a:rPr lang="pl-PL" sz="1200" dirty="0" smtClean="0"/>
              <a:t>SA00515DE dotyczącego otworu</a:t>
            </a:r>
            <a:r>
              <a:rPr lang="pl-PL" sz="1200" baseline="0" dirty="0" smtClean="0"/>
              <a:t> w podłodze płatowca.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Data i Miesjce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87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701D-AF00-4879-BF12-F92C0E21ACD6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88C-DD39-4824-AE7F-058FCB6A828F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43D9-981E-4AFE-B41A-B80017DB4538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1204-E0DF-4D18-A5F7-2AA456A3DA2E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88D8-62E3-49B2-895B-48BDD242620D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A235-1758-4B3A-A8A5-91D87461C29E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821-1206-48EC-BF3A-3D9B0340CDE0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BEA-FC6A-4193-9C77-F9D2D24F89B6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FE35-D46D-4DC5-B059-B4FC7DC1B497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7550-D1DB-4AEA-B5F5-8EDDAF482720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93-B529-436D-973E-96BEA441BC77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964F6-6380-40C6-8B17-4E451AE267A8}" type="datetime1">
              <a:rPr lang="pl-PL" smtClean="0"/>
              <a:pPr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Urząd Lotnictwa Cywilnego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emf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24456" r="10499" b="-1"/>
          <a:stretch/>
        </p:blipFill>
        <p:spPr>
          <a:xfrm>
            <a:off x="-1" y="1956619"/>
            <a:ext cx="9144001" cy="5960127"/>
          </a:xfrm>
          <a:prstGeom prst="rect">
            <a:avLst/>
          </a:prstGeom>
        </p:spPr>
      </p:pic>
      <p:grpSp>
        <p:nvGrpSpPr>
          <p:cNvPr id="3" name="Grupa 16"/>
          <p:cNvGrpSpPr/>
          <p:nvPr/>
        </p:nvGrpSpPr>
        <p:grpSpPr>
          <a:xfrm>
            <a:off x="1" y="335380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09499"/>
            <a:ext cx="1008112" cy="9479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176464" cy="365125"/>
          </a:xfrm>
        </p:spPr>
        <p:txBody>
          <a:bodyPr/>
          <a:lstStyle/>
          <a:p>
            <a:r>
              <a:rPr lang="pl-PL" dirty="0" smtClean="0"/>
              <a:t>Konferencja Bezpieczeństwa w Lotnictwie Cywilnym 2019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23528" y="1979945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samolotu </a:t>
            </a:r>
            <a:r>
              <a:rPr lang="pl-PL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Cessna</a:t>
            </a: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T206H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5031"/>
            <a:ext cx="5544616" cy="415846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9534"/>
            <a:ext cx="2896499" cy="38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12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samolotu </a:t>
            </a:r>
            <a:r>
              <a:rPr lang="pl-PL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Cessna</a:t>
            </a: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T206H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960" y="1669321"/>
            <a:ext cx="3367902" cy="476005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04901"/>
              </p:ext>
            </p:extLst>
          </p:nvPr>
        </p:nvGraphicFramePr>
        <p:xfrm>
          <a:off x="332822" y="1665487"/>
          <a:ext cx="3677203" cy="476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6" imgW="4663262" imgH="6035040" progId="AcroExch.Document.7">
                  <p:embed/>
                </p:oleObj>
              </mc:Choice>
              <mc:Fallback>
                <p:oleObj name="Acrobat Document" r:id="rId6" imgW="4663262" imgH="60350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2822" y="1665487"/>
                        <a:ext cx="3677203" cy="4760206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528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samolotu </a:t>
            </a:r>
            <a:r>
              <a:rPr lang="pl-PL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Cessna</a:t>
            </a: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T206H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791114"/>
            <a:ext cx="7271050" cy="401414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3867877"/>
            <a:ext cx="4962802" cy="258545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1525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 smtClean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samolotu </a:t>
            </a:r>
            <a:r>
              <a:rPr lang="pl-PL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Cessna</a:t>
            </a: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T206H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39552" y="1918288"/>
            <a:ext cx="8064896" cy="440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Z dostępnej dokumentacji wynika, że do tego STC można zabudować kamery </a:t>
            </a:r>
            <a:r>
              <a:rPr lang="pl-PL" sz="2400" dirty="0" err="1" smtClean="0"/>
              <a:t>Leica</a:t>
            </a:r>
            <a:r>
              <a:rPr lang="pl-PL" sz="2400" dirty="0" smtClean="0"/>
              <a:t> RC10, 20 lub 30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/>
              <a:t>Użytkownik nie udowodnił, że do STC SA00515DE można zabudować wyposażenie fotogrametryczne firm IGI i NEO</a:t>
            </a:r>
            <a:r>
              <a:rPr lang="pl-PL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/>
              <a:t>Użytkownik </a:t>
            </a:r>
            <a:r>
              <a:rPr lang="pl-PL" sz="2400" dirty="0" smtClean="0"/>
              <a:t>dla sprzętu firmy IGI i NEO nie </a:t>
            </a:r>
            <a:r>
              <a:rPr lang="pl-PL" sz="2400" dirty="0"/>
              <a:t>przedstawił:</a:t>
            </a:r>
          </a:p>
          <a:p>
            <a:pPr marL="704850" algn="just">
              <a:buFont typeface="Wingdings" panose="05000000000000000000" pitchFamily="2" charset="2"/>
              <a:buChar char="§"/>
            </a:pPr>
            <a:r>
              <a:rPr lang="pl-PL" sz="2400" dirty="0" smtClean="0"/>
              <a:t>poświadczenia obsługi (CRS)</a:t>
            </a:r>
          </a:p>
          <a:p>
            <a:pPr marL="704850" algn="just">
              <a:buFont typeface="Wingdings" panose="05000000000000000000" pitchFamily="2" charset="2"/>
              <a:buChar char="§"/>
            </a:pPr>
            <a:r>
              <a:rPr lang="pl-PL" sz="2400" dirty="0" smtClean="0"/>
              <a:t>stosownego suplementu do instrukcji użytkowania w locie</a:t>
            </a:r>
          </a:p>
          <a:p>
            <a:pPr marL="704850" algn="just">
              <a:buFont typeface="Wingdings" panose="05000000000000000000" pitchFamily="2" charset="2"/>
              <a:buChar char="§"/>
            </a:pPr>
            <a:r>
              <a:rPr lang="pl-PL" sz="2400" dirty="0"/>
              <a:t>i</a:t>
            </a:r>
            <a:r>
              <a:rPr lang="pl-PL" sz="2400" dirty="0" smtClean="0"/>
              <a:t>nstrukcji zapewnienia ciągłej zdatności do lotu (ICA)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1649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 smtClean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Podstawy </a:t>
            </a:r>
            <a:r>
              <a:rPr lang="pl-P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prawne modyfikacji</a:t>
            </a: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39552" y="1918288"/>
            <a:ext cx="8064896" cy="440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21.A.91 – Określenie zakresu zmian drobnych i poważnych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21.A.95 – zatwierdzający zmiany drobne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21.A.97 – zatwierdzający zmiany poważne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21.A.107 – instrukcje zapewnienia ciągłej zdatności do lotu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21.A.307 – dopuszczanie części lub akcesoriów do montażu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M.A.301-6 – zadania ciągłej zdatności do lotu dla modyfikacji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M.A.304 – dane dotyczące modyfikacji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M.A.402 </a:t>
            </a:r>
            <a:r>
              <a:rPr lang="pl-PL" sz="2400" dirty="0"/>
              <a:t>–</a:t>
            </a:r>
            <a:r>
              <a:rPr lang="pl-PL" sz="2400" dirty="0" smtClean="0"/>
              <a:t> wykonanie obsługi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M.A.501 – klasyfikacja i zabudowa podzespołów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M.A.801 – poświadczanie obsługi statku powietrznego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54299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 smtClean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Podstawy </a:t>
            </a:r>
            <a:r>
              <a:rPr lang="pl-P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prawne modyfikacji</a:t>
            </a: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39552" y="1918288"/>
            <a:ext cx="8064896" cy="440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46650"/>
            <a:ext cx="8667513" cy="46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62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 smtClean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Podstawy </a:t>
            </a:r>
            <a:r>
              <a:rPr lang="pl-P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prawne modyfikacji</a:t>
            </a: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39552" y="1918288"/>
            <a:ext cx="8064896" cy="440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395536" y="1813789"/>
            <a:ext cx="8352928" cy="45820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300" dirty="0" smtClean="0"/>
              <a:t>Na stronie EASA w dziale „</a:t>
            </a:r>
            <a:r>
              <a:rPr lang="pl-PL" sz="2300" b="1" dirty="0" err="1"/>
              <a:t>Frequently</a:t>
            </a:r>
            <a:r>
              <a:rPr lang="pl-PL" sz="2300" b="1" dirty="0"/>
              <a:t> </a:t>
            </a:r>
            <a:r>
              <a:rPr lang="pl-PL" sz="2300" b="1" dirty="0" err="1"/>
              <a:t>Asked</a:t>
            </a:r>
            <a:r>
              <a:rPr lang="pl-PL" sz="2300" b="1" dirty="0"/>
              <a:t> </a:t>
            </a:r>
            <a:r>
              <a:rPr lang="pl-PL" sz="2300" b="1" dirty="0" err="1" smtClean="0"/>
              <a:t>Questions</a:t>
            </a:r>
            <a:r>
              <a:rPr lang="pl-PL" sz="2300" b="1" dirty="0" smtClean="0"/>
              <a:t>” </a:t>
            </a:r>
            <a:r>
              <a:rPr lang="pl-PL" sz="2300" dirty="0" smtClean="0"/>
              <a:t>w zakładce </a:t>
            </a:r>
            <a:r>
              <a:rPr lang="pl-PL" sz="2300" dirty="0"/>
              <a:t>G</a:t>
            </a:r>
            <a:r>
              <a:rPr lang="pl-PL" sz="2300" dirty="0" smtClean="0"/>
              <a:t>eneral Aviation</a:t>
            </a:r>
            <a:r>
              <a:rPr lang="pl-PL" sz="2300" b="1" dirty="0" smtClean="0"/>
              <a:t> </a:t>
            </a:r>
            <a:r>
              <a:rPr lang="pl-PL" sz="2300" dirty="0" smtClean="0"/>
              <a:t>można znaleźć tematy dotyczące modyfikacji:</a:t>
            </a:r>
            <a:r>
              <a:rPr lang="pl-PL" sz="2300" b="1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300" dirty="0" err="1"/>
              <a:t>Classification</a:t>
            </a:r>
            <a:r>
              <a:rPr lang="pl-PL" sz="2300" dirty="0"/>
              <a:t> of </a:t>
            </a:r>
            <a:r>
              <a:rPr lang="pl-PL" sz="2300" dirty="0" err="1"/>
              <a:t>Avionics</a:t>
            </a:r>
            <a:r>
              <a:rPr lang="pl-PL" sz="2300" dirty="0"/>
              <a:t> </a:t>
            </a:r>
            <a:r>
              <a:rPr lang="pl-PL" sz="2300" dirty="0" err="1"/>
              <a:t>Changes</a:t>
            </a:r>
            <a:r>
              <a:rPr lang="pl-PL" sz="2300" dirty="0"/>
              <a:t> </a:t>
            </a:r>
            <a:endParaRPr lang="pl-PL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300" dirty="0" err="1"/>
              <a:t>Classification</a:t>
            </a:r>
            <a:r>
              <a:rPr lang="pl-PL" sz="2300" dirty="0"/>
              <a:t> of </a:t>
            </a:r>
            <a:r>
              <a:rPr lang="pl-PL" sz="2300" dirty="0" err="1"/>
              <a:t>changes</a:t>
            </a:r>
            <a:r>
              <a:rPr lang="pl-PL" sz="2300" dirty="0"/>
              <a:t> (non-</a:t>
            </a:r>
            <a:r>
              <a:rPr lang="pl-PL" sz="2300" dirty="0" err="1"/>
              <a:t>avionics</a:t>
            </a:r>
            <a:r>
              <a:rPr lang="pl-PL" sz="2300" dirty="0"/>
              <a:t>) </a:t>
            </a:r>
            <a:endParaRPr lang="pl-PL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300" dirty="0"/>
              <a:t>Extended model list </a:t>
            </a:r>
            <a:endParaRPr lang="pl-PL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300" dirty="0" err="1" smtClean="0"/>
              <a:t>Fuel</a:t>
            </a:r>
            <a:endParaRPr lang="pl-PL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300" dirty="0" err="1"/>
              <a:t>Grandfathered</a:t>
            </a:r>
            <a:r>
              <a:rPr lang="pl-PL" sz="2300" dirty="0"/>
              <a:t> </a:t>
            </a:r>
            <a:r>
              <a:rPr lang="pl-PL" sz="2300" dirty="0" err="1"/>
              <a:t>approvals</a:t>
            </a:r>
            <a:r>
              <a:rPr lang="pl-PL" sz="2300" dirty="0"/>
              <a:t> </a:t>
            </a:r>
            <a:endParaRPr lang="pl-PL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300" dirty="0" err="1"/>
              <a:t>STCs</a:t>
            </a:r>
            <a:r>
              <a:rPr lang="pl-PL" sz="2300" dirty="0"/>
              <a:t> </a:t>
            </a:r>
            <a:endParaRPr lang="pl-PL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/>
              <a:t>Validation of FAA STCs classified as Basic and limited to one serial number </a:t>
            </a:r>
            <a:endParaRPr lang="pl-PL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300" dirty="0"/>
              <a:t>CS-STAN </a:t>
            </a:r>
            <a:r>
              <a:rPr lang="pl-PL" sz="2300" u="sng" dirty="0" smtClean="0"/>
              <a:t> </a:t>
            </a:r>
            <a:endParaRPr lang="pl-PL" sz="2300" u="sng" dirty="0"/>
          </a:p>
        </p:txBody>
      </p:sp>
    </p:spTree>
    <p:extLst>
      <p:ext uri="{BB962C8B-B14F-4D97-AF65-F5344CB8AC3E}">
        <p14:creationId xmlns:p14="http://schemas.microsoft.com/office/powerpoint/2010/main" val="3497508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 smtClean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CS-STAN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39552" y="1918288"/>
            <a:ext cx="8064896" cy="440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324000" y="1697528"/>
            <a:ext cx="8568480" cy="4693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/>
              <a:t>21A.90B    Zmiany standardowe </a:t>
            </a:r>
          </a:p>
          <a:p>
            <a:pPr marL="0" indent="0">
              <a:buNone/>
            </a:pPr>
            <a:r>
              <a:rPr lang="pl-PL" sz="2400" dirty="0" smtClean="0"/>
              <a:t>a</a:t>
            </a:r>
            <a:r>
              <a:rPr lang="pl-PL" sz="2400" dirty="0"/>
              <a:t>) Zmiany standardowe to zmiany w certyfikacie typu:</a:t>
            </a:r>
          </a:p>
          <a:p>
            <a:pPr marL="266700" indent="0">
              <a:buNone/>
            </a:pPr>
            <a:r>
              <a:rPr lang="pl-PL" sz="2400" dirty="0"/>
              <a:t>1. w odniesieniu do:</a:t>
            </a:r>
          </a:p>
          <a:p>
            <a:pPr marL="0" indent="457200">
              <a:buNone/>
            </a:pPr>
            <a:r>
              <a:rPr lang="pl-PL" sz="2400" dirty="0" smtClean="0"/>
              <a:t>(i</a:t>
            </a:r>
            <a:r>
              <a:rPr lang="pl-PL" sz="2400" dirty="0"/>
              <a:t>) samolotów o </a:t>
            </a:r>
            <a:r>
              <a:rPr lang="pl-PL" sz="2400" dirty="0" smtClean="0"/>
              <a:t>MTOM ≤ 5</a:t>
            </a:r>
            <a:r>
              <a:rPr lang="pl-PL" sz="2400" dirty="0"/>
              <a:t> 700 kg</a:t>
            </a:r>
            <a:r>
              <a:rPr lang="pl-PL" sz="2400" dirty="0" smtClean="0"/>
              <a:t>;</a:t>
            </a:r>
          </a:p>
          <a:p>
            <a:pPr marL="0" indent="0">
              <a:buNone/>
            </a:pPr>
            <a:r>
              <a:rPr lang="pl-PL" sz="2400" dirty="0" smtClean="0"/>
              <a:t>      (</a:t>
            </a:r>
            <a:r>
              <a:rPr lang="pl-PL" sz="2400" dirty="0"/>
              <a:t>ii) wiropłatów o MTOM ≤ </a:t>
            </a:r>
            <a:r>
              <a:rPr lang="pl-PL" sz="2400" dirty="0" smtClean="0"/>
              <a:t>3</a:t>
            </a:r>
            <a:r>
              <a:rPr lang="pl-PL" sz="2400" dirty="0"/>
              <a:t> 175 kg</a:t>
            </a:r>
            <a:r>
              <a:rPr lang="pl-PL" sz="2400" dirty="0" smtClean="0"/>
              <a:t>;</a:t>
            </a:r>
          </a:p>
          <a:p>
            <a:pPr marL="809625" indent="-809625">
              <a:buNone/>
            </a:pPr>
            <a:r>
              <a:rPr lang="pl-PL" sz="2400" dirty="0" smtClean="0"/>
              <a:t>     (</a:t>
            </a:r>
            <a:r>
              <a:rPr lang="pl-PL" sz="2400" dirty="0"/>
              <a:t>iii) szybowców, motoszybowców, balonów i </a:t>
            </a:r>
            <a:r>
              <a:rPr lang="pl-PL" sz="2400" dirty="0" smtClean="0"/>
              <a:t>sterowców -ELA1/ELA2</a:t>
            </a:r>
            <a:r>
              <a:rPr lang="pl-PL" sz="2400" dirty="0"/>
              <a:t>;</a:t>
            </a:r>
          </a:p>
          <a:p>
            <a:pPr marL="571500" indent="-304800">
              <a:buNone/>
            </a:pPr>
            <a:r>
              <a:rPr lang="pl-PL" sz="2400" dirty="0"/>
              <a:t>2. które są zgodne z danymi projektowymi </a:t>
            </a:r>
            <a:r>
              <a:rPr lang="pl-PL" sz="2400" dirty="0" smtClean="0"/>
              <a:t>wydanymi przez EASA</a:t>
            </a:r>
          </a:p>
          <a:p>
            <a:pPr marL="571500" indent="-304800">
              <a:buNone/>
            </a:pPr>
            <a:r>
              <a:rPr lang="pl-PL" sz="2400" dirty="0" smtClean="0"/>
              <a:t>3</a:t>
            </a:r>
            <a:r>
              <a:rPr lang="pl-PL" sz="2400" dirty="0"/>
              <a:t>. które nie są sprzeczne z danymi, którymi dysponują posiadacze certyfikatów typu.</a:t>
            </a:r>
          </a:p>
          <a:p>
            <a:pPr marL="0" indent="0">
              <a:buNone/>
            </a:pPr>
            <a:r>
              <a:rPr lang="pl-PL" sz="2400" dirty="0" smtClean="0"/>
              <a:t>b</a:t>
            </a:r>
            <a:r>
              <a:rPr lang="pl-PL" sz="2400" dirty="0"/>
              <a:t>) Punkty 21A.91–21A.109 nie mają zastosowania do </a:t>
            </a:r>
            <a:r>
              <a:rPr lang="pl-PL" sz="2400" dirty="0" smtClean="0"/>
              <a:t>tych zmian </a:t>
            </a:r>
            <a:endParaRPr lang="pl-PL" sz="2400" dirty="0"/>
          </a:p>
          <a:p>
            <a:pPr marL="0" indent="0" algn="just">
              <a:buNone/>
            </a:pPr>
            <a:endParaRPr lang="pl-PL" sz="2400" u="sng" dirty="0"/>
          </a:p>
        </p:txBody>
      </p:sp>
    </p:spTree>
    <p:extLst>
      <p:ext uri="{BB962C8B-B14F-4D97-AF65-F5344CB8AC3E}">
        <p14:creationId xmlns:p14="http://schemas.microsoft.com/office/powerpoint/2010/main" val="2958995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 smtClean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CS-STAN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29" y="1770986"/>
            <a:ext cx="3383502" cy="458536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778973"/>
            <a:ext cx="3283262" cy="455027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7491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 smtClean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CS-STAN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739800"/>
            <a:ext cx="3062136" cy="465164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32" y="1750521"/>
            <a:ext cx="3091316" cy="467524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8752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Spis treści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24001" y="1988840"/>
            <a:ext cx="83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Niezatwierdzona zabudowa dodatkowych trzech zbiorników paliwa na śmigłowcu Robinson R-44II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Niezatwierdzona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zabudowa systemu fotogrametrycznego w samolocie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Cessna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T206H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prawne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modyfikacji</a:t>
            </a:r>
          </a:p>
          <a:p>
            <a:pPr algn="just"/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CS-STAN</a:t>
            </a:r>
          </a:p>
        </p:txBody>
      </p:sp>
    </p:spTree>
    <p:extLst>
      <p:ext uri="{BB962C8B-B14F-4D97-AF65-F5344CB8AC3E}">
        <p14:creationId xmlns:p14="http://schemas.microsoft.com/office/powerpoint/2010/main" val="1984953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 smtClean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CS-STAN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642" y="1716931"/>
            <a:ext cx="3180506" cy="47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3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2019-04-25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21</a:t>
            </a:fld>
            <a:endParaRPr lang="pl-PL"/>
          </a:p>
        </p:txBody>
      </p:sp>
      <p:grpSp>
        <p:nvGrpSpPr>
          <p:cNvPr id="6" name="Grupa 16"/>
          <p:cNvGrpSpPr/>
          <p:nvPr/>
        </p:nvGrpSpPr>
        <p:grpSpPr>
          <a:xfrm>
            <a:off x="0" y="260648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524000" y="411555"/>
            <a:ext cx="787253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</a:t>
            </a:r>
            <a:r>
              <a:rPr lang="pl-PL" sz="2000" b="1" dirty="0" smtClean="0">
                <a:solidFill>
                  <a:srgbClr val="FF0000"/>
                </a:solidFill>
              </a:rPr>
              <a:t>powietrznych stwierdzone </a:t>
            </a:r>
            <a:r>
              <a:rPr lang="pl-PL" sz="2000" b="1" dirty="0">
                <a:solidFill>
                  <a:srgbClr val="FF0000"/>
                </a:solidFill>
              </a:rPr>
              <a:t>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pl-PL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7" name="PoleTekstowe 3"/>
          <p:cNvSpPr txBox="1"/>
          <p:nvPr/>
        </p:nvSpPr>
        <p:spPr>
          <a:xfrm>
            <a:off x="324000" y="2373339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Dziękuję za uwagę </a:t>
            </a:r>
          </a:p>
          <a:p>
            <a:pPr algn="ctr"/>
            <a:endParaRPr lang="pl-PL" sz="2800" dirty="0" smtClean="0"/>
          </a:p>
          <a:p>
            <a:pPr algn="ctr"/>
            <a:r>
              <a:rPr lang="pl-PL" sz="2400" dirty="0"/>
              <a:t>Mariusz </a:t>
            </a:r>
            <a:r>
              <a:rPr lang="pl-PL" sz="2400" dirty="0" smtClean="0"/>
              <a:t>Dominiak</a:t>
            </a:r>
          </a:p>
          <a:p>
            <a:pPr algn="ctr"/>
            <a:r>
              <a:rPr lang="pl-PL" sz="2400" dirty="0" smtClean="0"/>
              <a:t>Urząd Lotnictwa Cywilnego</a:t>
            </a:r>
          </a:p>
          <a:p>
            <a:pPr algn="ctr"/>
            <a:r>
              <a:rPr lang="pl-PL" sz="2400" dirty="0" smtClean="0"/>
              <a:t>+22 520 73 48</a:t>
            </a:r>
          </a:p>
          <a:p>
            <a:pPr algn="ctr"/>
            <a:r>
              <a:rPr lang="pl-PL" sz="2400" dirty="0" smtClean="0"/>
              <a:t>mdominiak@ulc.gov.pl</a:t>
            </a:r>
            <a:endParaRPr lang="pl-PL" sz="2400" dirty="0"/>
          </a:p>
          <a:p>
            <a:pPr algn="ctr"/>
            <a:endParaRPr lang="pl-PL" sz="2800" dirty="0" smtClean="0"/>
          </a:p>
          <a:p>
            <a:pPr algn="ctr"/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285422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śmigłowca Robinson R-44II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17960"/>
            <a:ext cx="6228184" cy="467113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37082"/>
            <a:ext cx="2843808" cy="213285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72" y="3987370"/>
            <a:ext cx="2348880" cy="2348880"/>
          </a:xfrm>
          <a:prstGeom prst="rect">
            <a:avLst/>
          </a:prstGeom>
        </p:spPr>
      </p:pic>
      <p:sp>
        <p:nvSpPr>
          <p:cNvPr id="5" name="Wygięta strzałka 4"/>
          <p:cNvSpPr/>
          <p:nvPr/>
        </p:nvSpPr>
        <p:spPr>
          <a:xfrm rot="5400000">
            <a:off x="6752244" y="2184862"/>
            <a:ext cx="464047" cy="122413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Wygięta strzałka 14"/>
          <p:cNvSpPr/>
          <p:nvPr/>
        </p:nvSpPr>
        <p:spPr>
          <a:xfrm rot="10800000">
            <a:off x="2466658" y="5373216"/>
            <a:ext cx="504057" cy="52406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72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śmigłowca Robinson R-44II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1873839"/>
            <a:ext cx="4149080" cy="414908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6015" y="1902843"/>
            <a:ext cx="4120075" cy="41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7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śmigłowca Robinson R-44II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3" y="1932450"/>
            <a:ext cx="4069199" cy="30519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72" y="1919229"/>
            <a:ext cx="4104456" cy="307834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5518" y="3975665"/>
            <a:ext cx="2052963" cy="27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śmigłowca Robinson R-44II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1757239"/>
            <a:ext cx="4097355" cy="40973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4413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4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śmigłowca Robinson R-44II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39552" y="1918288"/>
            <a:ext cx="8064896" cy="440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400" dirty="0" smtClean="0"/>
              <a:t>Użytkownik dla zabudowanej instalacji paliwowej oraz awioniki nie </a:t>
            </a:r>
            <a:r>
              <a:rPr lang="pl-PL" sz="2400" dirty="0"/>
              <a:t>przedstawił:</a:t>
            </a:r>
          </a:p>
          <a:p>
            <a:pPr marL="704850" algn="just">
              <a:buFont typeface="Wingdings" panose="05000000000000000000" pitchFamily="2" charset="2"/>
              <a:buChar char="§"/>
            </a:pPr>
            <a:r>
              <a:rPr lang="pl-PL" sz="2400" dirty="0" smtClean="0"/>
              <a:t>zatwierdzenia modyfikacji zgodnie z Part-21</a:t>
            </a:r>
          </a:p>
          <a:p>
            <a:pPr marL="704850" algn="just">
              <a:buFont typeface="Wingdings" panose="05000000000000000000" pitchFamily="2" charset="2"/>
              <a:buChar char="§"/>
            </a:pPr>
            <a:r>
              <a:rPr lang="pl-PL" sz="2400" dirty="0" smtClean="0"/>
              <a:t>stosownego suplementu do instrukcji użytkowania w locie</a:t>
            </a:r>
          </a:p>
          <a:p>
            <a:pPr marL="704850" algn="just">
              <a:buFont typeface="Wingdings" panose="05000000000000000000" pitchFamily="2" charset="2"/>
              <a:buChar char="§"/>
            </a:pPr>
            <a:r>
              <a:rPr lang="pl-PL" sz="2400" dirty="0"/>
              <a:t>i</a:t>
            </a:r>
            <a:r>
              <a:rPr lang="pl-PL" sz="2400" dirty="0" smtClean="0"/>
              <a:t>nstrukcji zapewnienia ciągłej zdatności do lotu (ICA)</a:t>
            </a:r>
          </a:p>
          <a:p>
            <a:pPr marL="704850" algn="just">
              <a:buFont typeface="Wingdings" panose="05000000000000000000" pitchFamily="2" charset="2"/>
              <a:buChar char="§"/>
            </a:pPr>
            <a:r>
              <a:rPr lang="pl-PL" sz="2400" dirty="0"/>
              <a:t>poświadczenia obsługi (CRS)</a:t>
            </a:r>
          </a:p>
          <a:p>
            <a:pPr marL="704850" algn="just">
              <a:buFont typeface="Wingdings" panose="05000000000000000000" pitchFamily="2" charset="2"/>
              <a:buChar char="§"/>
            </a:pPr>
            <a:endParaRPr lang="pl-PL" sz="2400" dirty="0" smtClean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99426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śmigłowca Robinson R-44II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9" y="1692405"/>
            <a:ext cx="2996104" cy="224707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44" y="1688274"/>
            <a:ext cx="3001612" cy="22512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9" y="4038329"/>
            <a:ext cx="2985209" cy="223890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74" y="4089966"/>
            <a:ext cx="2988782" cy="22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77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391442"/>
            <a:ext cx="4896544" cy="365125"/>
          </a:xfrm>
        </p:spPr>
        <p:txBody>
          <a:bodyPr/>
          <a:lstStyle/>
          <a:p>
            <a:r>
              <a:rPr lang="pl-PL" dirty="0"/>
              <a:t>Konferencja Bezpieczeństwa w Lotnictwie Cywilnym 2019</a:t>
            </a:r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71284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b="1" dirty="0">
                <a:solidFill>
                  <a:srgbClr val="FF0000"/>
                </a:solidFill>
              </a:rPr>
              <a:t>Wybrane niezatwierdzone modyfikacje statków powietrznych stwierdzone podczas inspekcji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modyfikacja samolotu </a:t>
            </a:r>
            <a:r>
              <a:rPr lang="pl-PL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Cessna</a:t>
            </a: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T206H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r>
              <a:rPr lang="pl-PL" dirty="0" smtClean="0"/>
              <a:t>2019-04-25</a:t>
            </a:r>
            <a:endParaRPr lang="pl-PL" dirty="0"/>
          </a:p>
        </p:txBody>
      </p:sp>
      <p:pic>
        <p:nvPicPr>
          <p:cNvPr id="14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3000"/>
            <a:ext cx="5291517" cy="3968638"/>
          </a:xfrm>
          <a:prstGeom prst="rect">
            <a:avLst/>
          </a:prstGeom>
        </p:spPr>
      </p:pic>
      <p:pic>
        <p:nvPicPr>
          <p:cNvPr id="15" name="Symbol zastępczy zawartości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6981" y="2593212"/>
            <a:ext cx="3521695" cy="2641271"/>
          </a:xfrm>
          <a:prstGeom prst="rect">
            <a:avLst/>
          </a:prstGeom>
        </p:spPr>
      </p:pic>
      <p:sp>
        <p:nvSpPr>
          <p:cNvPr id="16" name="Strzałka zawracania 15"/>
          <p:cNvSpPr/>
          <p:nvPr/>
        </p:nvSpPr>
        <p:spPr>
          <a:xfrm flipV="1">
            <a:off x="3635896" y="4294711"/>
            <a:ext cx="4320480" cy="1726577"/>
          </a:xfrm>
          <a:prstGeom prst="uturnArrow">
            <a:avLst>
              <a:gd name="adj1" fmla="val 18736"/>
              <a:gd name="adj2" fmla="val 25000"/>
              <a:gd name="adj3" fmla="val 25000"/>
              <a:gd name="adj4" fmla="val 43750"/>
              <a:gd name="adj5" fmla="val 556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06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1135</Words>
  <Application>Microsoft Office PowerPoint</Application>
  <PresentationFormat>Pokaz na ekranie (4:3)</PresentationFormat>
  <Paragraphs>181</Paragraphs>
  <Slides>21</Slides>
  <Notes>20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Motyw pakietu Office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pszymanski</dc:creator>
  <cp:lastModifiedBy>Dominiak Mariusz</cp:lastModifiedBy>
  <cp:revision>224</cp:revision>
  <dcterms:created xsi:type="dcterms:W3CDTF">2017-02-08T08:56:06Z</dcterms:created>
  <dcterms:modified xsi:type="dcterms:W3CDTF">2019-04-11T09:23:24Z</dcterms:modified>
</cp:coreProperties>
</file>