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692" r:id="rId2"/>
    <p:sldId id="650" r:id="rId3"/>
    <p:sldId id="694" r:id="rId4"/>
    <p:sldId id="698" r:id="rId5"/>
    <p:sldId id="693" r:id="rId6"/>
    <p:sldId id="697" r:id="rId7"/>
    <p:sldId id="699" r:id="rId8"/>
    <p:sldId id="639" r:id="rId9"/>
    <p:sldId id="657" r:id="rId10"/>
    <p:sldId id="667" r:id="rId11"/>
    <p:sldId id="677" r:id="rId12"/>
    <p:sldId id="656" r:id="rId13"/>
    <p:sldId id="660" r:id="rId14"/>
    <p:sldId id="668" r:id="rId15"/>
    <p:sldId id="598" r:id="rId16"/>
    <p:sldId id="629" r:id="rId17"/>
    <p:sldId id="685" r:id="rId18"/>
    <p:sldId id="659" r:id="rId19"/>
    <p:sldId id="687" r:id="rId20"/>
    <p:sldId id="679" r:id="rId21"/>
    <p:sldId id="681" r:id="rId22"/>
    <p:sldId id="675" r:id="rId23"/>
    <p:sldId id="682" r:id="rId24"/>
    <p:sldId id="683" r:id="rId25"/>
    <p:sldId id="684" r:id="rId26"/>
    <p:sldId id="669" r:id="rId27"/>
    <p:sldId id="680" r:id="rId28"/>
    <p:sldId id="674" r:id="rId29"/>
    <p:sldId id="673" r:id="rId30"/>
    <p:sldId id="624" r:id="rId31"/>
    <p:sldId id="691" r:id="rId3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CA21E"/>
    <a:srgbClr val="FFA71A"/>
    <a:srgbClr val="F6A71A"/>
    <a:srgbClr val="F6881A"/>
    <a:srgbClr val="F6AD1A"/>
    <a:srgbClr val="5C3EDA"/>
    <a:srgbClr val="F6E400"/>
    <a:srgbClr val="B3310D"/>
    <a:srgbClr val="2A78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0" autoAdjust="0"/>
    <p:restoredTop sz="94624" autoAdjust="0"/>
  </p:normalViewPr>
  <p:slideViewPr>
    <p:cSldViewPr>
      <p:cViewPr>
        <p:scale>
          <a:sx n="70" d="100"/>
          <a:sy n="70" d="100"/>
        </p:scale>
        <p:origin x="-720" y="-102"/>
      </p:cViewPr>
      <p:guideLst>
        <p:guide orient="horz" pos="38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C69FD6-6C17-4C64-A5A1-2CE626C1C5E8}" type="datetimeFigureOut">
              <a:rPr lang="pl-PL"/>
              <a:pPr>
                <a:defRPr/>
              </a:pPr>
              <a:t>2019-04-14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30D1C8-DB84-4BA0-A8FD-8145472CC3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9447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F125-884C-4D5A-8EA4-96C350B7EB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28EB-DDFF-4011-BF13-AC9EDC1C4A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D9D7-EDEC-4F7E-9AF2-88FF7663B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2F47-1B92-4D8A-9F87-09EFEDB58C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A6AA-17AE-4A47-BCE1-045BD170CA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C198-6343-4743-86C5-43C5F2351F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941A-E2F7-42AB-913E-79257E82F8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ED21-C8BF-4308-B825-B3354246D7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9A47-CFD0-4227-8B40-0099AFB461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32F5-4120-435C-9A23-D4FC57581F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60DF-4882-434D-B009-54D61734AA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ITWL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Konferencja Bezpieczeństwa w Lotnictwie Cywilnym,  Warszawa, 24 kwietnia 2019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2BE4D9-BEBB-4C14-96E8-9246B3C33B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TNISKO\WBA\PLAKAT\ILUSTRACJE\20100328_EILAT_MSK_05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47624" y="-27384"/>
            <a:ext cx="9220200" cy="69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0" y="6402814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Konferencja Bezpieczeństwa w Lotnictwie Cywilnym, Warszawa 24 kwietnia 2019</a:t>
            </a:r>
          </a:p>
        </p:txBody>
      </p:sp>
      <p:sp>
        <p:nvSpPr>
          <p:cNvPr id="7" name="Prostokąt 6"/>
          <p:cNvSpPr/>
          <p:nvPr/>
        </p:nvSpPr>
        <p:spPr>
          <a:xfrm>
            <a:off x="755576" y="692696"/>
            <a:ext cx="78487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449263" fontAlgn="auto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zagrożeniami środowiskowymi</a:t>
            </a:r>
          </a:p>
          <a:p>
            <a:pPr marL="341313" indent="-341313" defTabSz="449263" fontAlgn="auto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lotnictwie</a:t>
            </a:r>
          </a:p>
          <a:p>
            <a:pPr marL="341313" indent="-341313" defTabSz="449263" fontAlgn="auto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sz="28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defTabSz="449263" fontAlgn="auto">
              <a:spcBef>
                <a:spcPts val="8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rajobraz po zmianie ustawy</a:t>
            </a:r>
          </a:p>
        </p:txBody>
      </p:sp>
      <p:sp>
        <p:nvSpPr>
          <p:cNvPr id="10" name="Prostokąt 6"/>
          <p:cNvSpPr>
            <a:spLocks noChangeArrowheads="1"/>
          </p:cNvSpPr>
          <p:nvPr/>
        </p:nvSpPr>
        <p:spPr bwMode="auto">
          <a:xfrm>
            <a:off x="7166868" y="4355256"/>
            <a:ext cx="1725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r"/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dr Michał Skakuj</a:t>
            </a:r>
          </a:p>
        </p:txBody>
      </p:sp>
      <p:pic>
        <p:nvPicPr>
          <p:cNvPr id="12" name="Picture 2" descr="D:\LOTNISKO\WBA\LOGO\Final WBA blau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9674" y="5612576"/>
            <a:ext cx="1440000" cy="5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LOTNISKO\KOMITET_POLSKA\LOGO\LOGO_OK\LOGO Komitet ds zderzen statkow powietrznych ze zwierzetami P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674" y="5085184"/>
            <a:ext cx="1440000" cy="4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8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33" y="1268760"/>
            <a:ext cx="5892750" cy="354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331640" y="501317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 - Krajowy </a:t>
            </a:r>
            <a:r>
              <a:rPr lang="pl-PL" dirty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Bezpieczeństwa </a:t>
            </a:r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2018-2021</a:t>
            </a:r>
          </a:p>
          <a:p>
            <a:endParaRPr lang="pl-PL" dirty="0">
              <a:solidFill>
                <a:srgbClr val="4BACC6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 Obszar Zagrożeń  3. a) zderzenia z ptakami (BIRDS)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123728" y="1484784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Incydenty z ptakami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redykcja 2021/22 – ok. 1000</a:t>
            </a:r>
            <a:endParaRPr lang="pl-PL" dirty="0"/>
          </a:p>
        </p:txBody>
      </p:sp>
      <p:sp>
        <p:nvSpPr>
          <p:cNvPr id="11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10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2627784" y="1412776"/>
            <a:ext cx="5184576" cy="1872208"/>
          </a:xfrm>
          <a:prstGeom prst="straightConnector1">
            <a:avLst/>
          </a:prstGeom>
          <a:ln w="57150">
            <a:solidFill>
              <a:srgbClr val="F6881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3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566783" y="2492375"/>
            <a:ext cx="606448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Zagrożenia środowiskowe w lotnictwie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 Monitorowanie i działania proaktywne</a:t>
            </a:r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11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4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TNISKO\SILY ZBROJNE\POZS_PSZ\AUDYTY_LOTNISKA\PRZEGLĄDY ŚRODOWISKOWE\EPKS\KONTROLA_04_06_08_2015\ZDJECIA_SKAKUJ_EPKS\OK_OK\PŁOSZENIE\20150804_EPKS_0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2852936"/>
            <a:ext cx="50868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a 14"/>
          <p:cNvSpPr/>
          <p:nvPr/>
        </p:nvSpPr>
        <p:spPr>
          <a:xfrm>
            <a:off x="2146949" y="4113076"/>
            <a:ext cx="864000" cy="8640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44008" y="3352681"/>
            <a:ext cx="4055326" cy="266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Elipsa 18"/>
          <p:cNvSpPr/>
          <p:nvPr/>
        </p:nvSpPr>
        <p:spPr>
          <a:xfrm>
            <a:off x="4869340" y="3461217"/>
            <a:ext cx="1814212" cy="18144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331640" y="1457489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obecność zwierząt </a:t>
            </a:r>
            <a:r>
              <a:rPr lang="pl-PL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występujących na lotnisku, które mogą stanowić zagrożenie dla bezpieczeństwa operacji lotniskowych.</a:t>
            </a:r>
          </a:p>
          <a:p>
            <a:pPr algn="just"/>
            <a:endParaRPr lang="pl-PL" sz="16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podjąć działania </a:t>
            </a:r>
            <a:r>
              <a:rPr lang="pl-PL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mające na celu zmniejszenie zagrożenia dla operacji statków powietrznych </a:t>
            </a:r>
          </a:p>
        </p:txBody>
      </p:sp>
      <p:sp>
        <p:nvSpPr>
          <p:cNvPr id="21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12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979712" y="90872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INFRASTRUKTURY I </a:t>
            </a:r>
            <a:r>
              <a:rPr lang="pl-PL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dnia 11 września 2014 </a:t>
            </a:r>
            <a:r>
              <a:rPr lang="pl-PL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w </a:t>
            </a:r>
            <a:r>
              <a:rPr lang="pl-PL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sprawie warunków eksploatacji lotnisk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1412776"/>
            <a:ext cx="4717571" cy="46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a 19"/>
          <p:cNvSpPr/>
          <p:nvPr/>
        </p:nvSpPr>
        <p:spPr>
          <a:xfrm>
            <a:off x="4554748" y="1979694"/>
            <a:ext cx="180000" cy="180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436096" y="450912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Funkcjonujących lotnisk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Rozbudowy lotnisk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Przekształcania lotnisk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Projektowanych </a:t>
            </a:r>
            <a:r>
              <a:rPr lang="pl-PL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lotnisk</a:t>
            </a:r>
            <a:endParaRPr lang="pl-PL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436096" y="3995772"/>
            <a:ext cx="345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Istotne dla szacowania ryzyka:</a:t>
            </a:r>
            <a:endParaRPr lang="pl-PL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D:\LOTNISKO\SILY ZBROJNE\NATO\BRATISLAVA MEETING\PRESENTATION\WHITE STORK\ILLUSTRATIONS\20160521_BIEBRZA_0524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7463" y="1412776"/>
            <a:ext cx="313234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ipsa 24"/>
          <p:cNvSpPr/>
          <p:nvPr/>
        </p:nvSpPr>
        <p:spPr>
          <a:xfrm>
            <a:off x="4644008" y="2708920"/>
            <a:ext cx="180000" cy="180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1080567" y="90872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Wpływ lokalizacji lotniska na poziom zagrożeń związanych z  kolizją</a:t>
            </a:r>
          </a:p>
        </p:txBody>
      </p:sp>
      <p:sp>
        <p:nvSpPr>
          <p:cNvPr id="5" name="Prostokąt 4"/>
          <p:cNvSpPr/>
          <p:nvPr/>
        </p:nvSpPr>
        <p:spPr>
          <a:xfrm>
            <a:off x="635943" y="5094709"/>
            <a:ext cx="4526979" cy="864096"/>
          </a:xfrm>
          <a:prstGeom prst="rect">
            <a:avLst/>
          </a:prstGeom>
          <a:solidFill>
            <a:srgbClr val="990000"/>
          </a:solidFill>
          <a:ln>
            <a:solidFill>
              <a:srgbClr val="FFFF00"/>
            </a:solidFill>
          </a:ln>
          <a:effectLst>
            <a:outerShdw blurRad="101600" dist="635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Analiza zagrożeń jest integralną częścią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Raportu </a:t>
            </a: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Oddziaływania </a:t>
            </a: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Środowisko</a:t>
            </a:r>
            <a:endParaRPr lang="pl-PL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595470" y="1442726"/>
            <a:ext cx="286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np. z bocianem białym…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13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11674" y="2492375"/>
            <a:ext cx="5974713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Zagrożenia środowiskowe w lotnictwie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Monitorowanie i </a:t>
            </a:r>
            <a:r>
              <a:rPr lang="pl-PL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zacowanie ryzyka</a:t>
            </a:r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14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203848" y="786190"/>
            <a:ext cx="2831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Macierz ryzyka LOTNISKO A</a:t>
            </a:r>
            <a:endParaRPr lang="pl-PL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6980283"/>
              </p:ext>
            </p:extLst>
          </p:nvPr>
        </p:nvGraphicFramePr>
        <p:xfrm>
          <a:off x="679376" y="1340767"/>
          <a:ext cx="3672406" cy="475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561662"/>
                <a:gridCol w="561662"/>
                <a:gridCol w="561662"/>
                <a:gridCol w="561662"/>
                <a:gridCol w="561662"/>
              </a:tblGrid>
              <a:tr h="3051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Stopień zagrożenia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(SZ)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Poziom zagrożenia  </a:t>
                      </a:r>
                      <a:r>
                        <a:rPr lang="pl-PL" sz="1400" dirty="0" err="1" smtClean="0">
                          <a:effectLst/>
                        </a:rPr>
                        <a:t>liczebn</a:t>
                      </a:r>
                      <a:r>
                        <a:rPr lang="pl-PL" sz="1400" dirty="0" smtClean="0">
                          <a:effectLst/>
                        </a:rPr>
                        <a:t>. (PZL)</a:t>
                      </a:r>
                      <a:endParaRPr lang="pl-P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6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82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effectLst/>
                        </a:rPr>
                        <a:t>CICIC</a:t>
                      </a:r>
                      <a:endParaRPr lang="pl-PL" sz="8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ANANS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ANFAB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CYOLO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GRGRU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PHCAR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382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COLIV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VAVAN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AQPOM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COFRU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BUBUT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LACAC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ARCIN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BURUF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BUBUT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CORAX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CIAER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ACGEN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ANPLA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COMON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CHRID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CICYA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LACAN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EGALB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r>
                        <a:rPr lang="pl-PL" sz="1000" b="1" dirty="0" smtClean="0">
                          <a:effectLst/>
                        </a:rPr>
                        <a:t>FATIN</a:t>
                      </a:r>
                      <a:endParaRPr lang="pl-PL" sz="8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FAPER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PAHAL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 </a:t>
                      </a:r>
                      <a:endParaRPr lang="pl-PL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PEAPI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382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effectLst/>
                        </a:rPr>
                        <a:t>ACNIS</a:t>
                      </a:r>
                      <a:endParaRPr lang="pl-PL" sz="8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FASUB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684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FAVES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684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GAGLA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747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PIPIC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CIPYG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20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804972"/>
              </p:ext>
            </p:extLst>
          </p:nvPr>
        </p:nvGraphicFramePr>
        <p:xfrm>
          <a:off x="4788024" y="1340767"/>
          <a:ext cx="3816422" cy="475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222"/>
                <a:gridCol w="590840"/>
                <a:gridCol w="590840"/>
                <a:gridCol w="590840"/>
                <a:gridCol w="590840"/>
                <a:gridCol w="590840"/>
              </a:tblGrid>
              <a:tr h="3066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Stopień zagrożenia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(SZ)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Poziom zagrożenia występ. (PZW)</a:t>
                      </a:r>
                      <a:endParaRPr lang="pl-PL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89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69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CICIC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ANANS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ANFAB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CYOLO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GRGRU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PHCAR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</a:tr>
              <a:tr h="18469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BUBUT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BULAG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VAVAN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AQPOM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COFRU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LACAC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ARCIN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BURUF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COLIV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CORAX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r>
                        <a:rPr lang="pl-PL" sz="1000" b="1" dirty="0" smtClean="0">
                          <a:effectLst/>
                        </a:rPr>
                        <a:t>FATIN</a:t>
                      </a:r>
                      <a:endParaRPr lang="pl-PL" sz="8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CIAER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ACGEN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ANPLA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COMON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CHRID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CICYA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LACAN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EGALB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FAPER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PAHAL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 </a:t>
                      </a:r>
                      <a:endParaRPr lang="pl-PL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PEAPI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846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ACNIS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FASUB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692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r>
                        <a:rPr lang="pl-PL" sz="1000" dirty="0" smtClean="0">
                          <a:effectLst/>
                        </a:rPr>
                        <a:t>CIPYG</a:t>
                      </a:r>
                      <a:endParaRPr lang="pl-PL" sz="10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FAVES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692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GAGLA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1755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PIPIC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  <a:tr h="201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F6E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730" marR="40730" marT="0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683568" y="899428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LICZEBNOŚCI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644485" y="899428"/>
            <a:ext cx="174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WYSTĘPOWANIE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43166" y="6093296"/>
            <a:ext cx="5809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Kody gatunkowe: np. COFRU – gawron, BUBUT – myszołów, CICIC – bocian biały</a:t>
            </a:r>
            <a:endParaRPr lang="en-GB" sz="1200" dirty="0"/>
          </a:p>
        </p:txBody>
      </p:sp>
      <p:sp>
        <p:nvSpPr>
          <p:cNvPr id="1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15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16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5162" y="836712"/>
            <a:ext cx="890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Realizowane programy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0369" y="1926124"/>
            <a:ext cx="2799543" cy="396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LOTNISKO\KOMITET_POLSKA\KONFERENCJE\INZYNIERIA RUCHU LOTNICZEGO\IRL_2018\PREZENTACJA\ILUSTRACJE\POZS_INSTRUKCJA_2018_01_11_A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85666" y="1926124"/>
            <a:ext cx="2814726" cy="396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/>
          <p:cNvSpPr/>
          <p:nvPr/>
        </p:nvSpPr>
        <p:spPr>
          <a:xfrm>
            <a:off x="979810" y="144333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Lotnictwo cywilne od 2017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152517" y="144333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Lotnictwo wojskowe od 2015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285666" y="1926124"/>
            <a:ext cx="2814726" cy="4227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Picture 2" descr="E:\LOTNISKO\SILY ZBROJNE\POZS_PSZ\LOGO_POZS\Logo POZ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668" y="3480759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521" y="2961777"/>
            <a:ext cx="1368000" cy="8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574" y="4001308"/>
            <a:ext cx="1368000" cy="800788"/>
          </a:xfrm>
          <a:prstGeom prst="rect">
            <a:avLst/>
          </a:prstGeom>
          <a:noFill/>
        </p:spPr>
      </p:pic>
      <p:pic>
        <p:nvPicPr>
          <p:cNvPr id="26" name="Afbeelding 8" descr="sens0_PL_swi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521" y="4986627"/>
            <a:ext cx="1368000" cy="9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574" y="1954932"/>
            <a:ext cx="1368000" cy="8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pole tekstowe 27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2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7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333586" y="2492375"/>
            <a:ext cx="653095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WYZWANIA: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 Jakość danych o kolizjach ze zwierzętami</a:t>
            </a:r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17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6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LOTNISKO\SILY ZBROJNE\KONFERENCJE_SZ\DGRSZ_RADOM_2018\PREZENTACJA\OKLADKA_FATIN_edytowany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8061" y="2779114"/>
            <a:ext cx="1171408" cy="32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99592" y="1015568"/>
            <a:ext cx="781496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Lotniska to …. zazwyczaj często wykaszane duże obszary trawiaste</a:t>
            </a:r>
          </a:p>
          <a:p>
            <a:r>
              <a:rPr lang="pl-PL" dirty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małą liczbą drapieżników naziemnych oraz małą penetracją ludzi</a:t>
            </a:r>
          </a:p>
          <a:p>
            <a:endParaRPr lang="pl-PL" dirty="0">
              <a:solidFill>
                <a:srgbClr val="4BACC6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Lotniska to </a:t>
            </a:r>
            <a:r>
              <a:rPr lang="pl-PL" b="1" u="sng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bardzo atrakcyjne miejsca dla wielu gatunków ptaków</a:t>
            </a:r>
          </a:p>
          <a:p>
            <a:r>
              <a:rPr lang="pl-PL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szczególnie w otoczeniu rejonów zurbanizowanych lub monokultur upraw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E:\LOTNISKO\SILY ZBROJNE\KONFERENCJE_SZ\DGRSZ_RADOM_2018\PREZENTACJA\ILUSTRACJE\EPP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64487" y="2779114"/>
            <a:ext cx="500679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załka w prawo 10"/>
          <p:cNvSpPr/>
          <p:nvPr/>
        </p:nvSpPr>
        <p:spPr>
          <a:xfrm rot="19151729">
            <a:off x="2108077" y="5013942"/>
            <a:ext cx="2088232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2218665">
            <a:off x="2782217" y="3563902"/>
            <a:ext cx="1244226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 rot="6425943">
            <a:off x="4243708" y="3501392"/>
            <a:ext cx="1116000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6200000">
            <a:off x="3877879" y="5057411"/>
            <a:ext cx="1244226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rot="13342783">
            <a:off x="5237069" y="4899408"/>
            <a:ext cx="1244226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2" descr="E:\LOTNISKO\SILY ZBROJNE\KONFERENCJE_SZ\DGRSZ_RADOM_2018\PREZENTACJA\20140929_KRYNICA_MORSKA_0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79114"/>
            <a:ext cx="11714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2555776" y="2636912"/>
            <a:ext cx="1781257" cy="400110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150 gatunków</a:t>
            </a:r>
            <a:endParaRPr lang="pl-PL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309674" y="5765194"/>
            <a:ext cx="1638590" cy="400110"/>
          </a:xfrm>
          <a:prstGeom prst="rect">
            <a:avLst/>
          </a:prstGeom>
          <a:solidFill>
            <a:srgbClr val="99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gatunków</a:t>
            </a:r>
            <a:endParaRPr lang="pl-PL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trzałka w prawo 19"/>
          <p:cNvSpPr/>
          <p:nvPr/>
        </p:nvSpPr>
        <p:spPr>
          <a:xfrm rot="8665745">
            <a:off x="5110921" y="3706147"/>
            <a:ext cx="1296000" cy="288032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18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24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4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TNISKO\SILY ZBROJNE\BAZA DANYCH LOTNICTWO SZ RP\2015_Zdarzenia lotnicze ze zwierzętami\F-16 nr 4565 32 BLT 25.03.15 r_OK\DSC_00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4054" y="792000"/>
            <a:ext cx="83558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539552" y="90872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FF00"/>
                </a:solidFill>
              </a:rPr>
              <a:t>Identyfikacja w oparciu o analizy DNA</a:t>
            </a:r>
          </a:p>
          <a:p>
            <a:endParaRPr lang="pl-PL" sz="2400" b="1" dirty="0">
              <a:solidFill>
                <a:srgbClr val="FFFF00"/>
              </a:solidFill>
            </a:endParaRPr>
          </a:p>
          <a:p>
            <a:r>
              <a:rPr lang="pl-PL" sz="2400" dirty="0" smtClean="0">
                <a:solidFill>
                  <a:srgbClr val="FFFF00"/>
                </a:solidFill>
              </a:rPr>
              <a:t>eksperci z Polskiej Akademii Nauk</a:t>
            </a:r>
            <a:endParaRPr lang="en-GB" u="sng" dirty="0">
              <a:solidFill>
                <a:srgbClr val="FFFF00"/>
              </a:solidFill>
            </a:endParaRPr>
          </a:p>
        </p:txBody>
      </p:sp>
      <p:pic>
        <p:nvPicPr>
          <p:cNvPr id="16" name="Picture 2" descr="E:\LOTNISKO\WBA\2018_CONFERENCE_POLAND\SKAKUJ_PRESENTATION\AVIATION SAFETY CHANGING WORLD\13323_2013_Article_95_Fig3_HTM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14465" y="945623"/>
            <a:ext cx="202994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LOTNISKO\ICAO\ICAO_CONFERENCE_MONTREAL_2016\PREZENTACJA\ABC kopi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91" y="3043407"/>
            <a:ext cx="2408794" cy="148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LOTNISKO\ICAO\ICAO_CONFERENCE_MONTREAL_2016\PREZENTACJA\F2.larg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3688" y="2229636"/>
            <a:ext cx="4816484" cy="114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LOTNISKO\SILY ZBROJNE\POZS_PSZ\LOGO_POZS\Logo POZS 06 201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0871" y="3043407"/>
            <a:ext cx="1753577" cy="17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19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23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53409" y="5229200"/>
            <a:ext cx="7237183" cy="936104"/>
          </a:xfrm>
          <a:prstGeom prst="rect">
            <a:avLst/>
          </a:prstGeom>
          <a:solidFill>
            <a:srgbClr val="8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l-PL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poziomie bezpieczeństwa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decyduje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kolizji,</a:t>
            </a:r>
            <a:endParaRPr lang="pl-PL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l-PL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gatunki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zwierząt (ptaków) z </a:t>
            </a:r>
            <a:r>
              <a:rPr lang="pl-PL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jakimi </a:t>
            </a:r>
            <a:r>
              <a:rPr lang="pl-PL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nich dochodzi</a:t>
            </a:r>
            <a:endParaRPr lang="pl-PL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39644" y="4653136"/>
            <a:ext cx="610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Optymalne w ramach współpracy cywilno-wojskowej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176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22365" y="1124744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Nowela ustawy Prawo lotnicze weszła w życie 1 kwietnia 2019 r.</a:t>
            </a:r>
            <a:endParaRPr lang="pl-PL" dirty="0"/>
          </a:p>
        </p:txBody>
      </p:sp>
      <p:pic>
        <p:nvPicPr>
          <p:cNvPr id="1026" name="Picture 2" descr="E:\LOTNISKO\KOMITET_POLSKA\KONFERENCJE\KONFERENCJE_BL_ULC\BL_2019\MAPY\PORTY_LOTNICZE_SIATKA_2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870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LOTNISKO\KOMITET_POLSKA\KONFERENCJE\KONFERENCJE_BL_ULC\BL_2019\MAPY\PORTY_LOTNICZE_BAZY_SIATKA_2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7232"/>
            <a:ext cx="36870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27076" y="5733256"/>
            <a:ext cx="242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rzed 1 kwietnia 2019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136648" y="573325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 1 kwietnia 2019</a:t>
            </a:r>
            <a:endParaRPr lang="pl-PL" dirty="0"/>
          </a:p>
        </p:txBody>
      </p:sp>
      <p:sp>
        <p:nvSpPr>
          <p:cNvPr id="13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E:\LOTNISKO\KOMITET_POLSKA\KONFERENCJE\KONFERENCJE_BL_ULC\BL_2019\ROD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758" y="3356992"/>
            <a:ext cx="2546394" cy="269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8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385654" y="2492375"/>
            <a:ext cx="6426759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WYZWANIA</a:t>
            </a:r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Analizy i wnioski z kolizji ze zwierzętami</a:t>
            </a:r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20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31540" y="1484784"/>
            <a:ext cx="828092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47564" y="5077633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System bezpieczeństwa lotnictwa cywilnego ustanowiony jest w oparciu o informacje zwrotne i wnioski wyciągnięte z badania wypadków i </a:t>
            </a:r>
            <a:r>
              <a:rPr lang="pl-PL" dirty="0" smtClean="0"/>
              <a:t>incydentów.</a:t>
            </a:r>
          </a:p>
          <a:p>
            <a:pPr algn="r"/>
            <a:endParaRPr lang="pl-PL" sz="1200" dirty="0" smtClean="0"/>
          </a:p>
          <a:p>
            <a:pPr algn="r"/>
            <a:r>
              <a:rPr lang="pl-PL" sz="1200" dirty="0" smtClean="0"/>
              <a:t>(UE) 376/2014</a:t>
            </a:r>
            <a:endParaRPr lang="pl-PL" sz="1200" dirty="0"/>
          </a:p>
        </p:txBody>
      </p:sp>
      <p:sp>
        <p:nvSpPr>
          <p:cNvPr id="1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21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16198" y="764704"/>
            <a:ext cx="6884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PKBWL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zgodnie z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rozporządzeniem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(UE) 966/2010 i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376/2014, </a:t>
            </a: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 lat nie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bada incydentów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ze zwierzętami w lotnictwie cywilnym.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364060" y="1458937"/>
            <a:ext cx="205697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3900" b="1" dirty="0" smtClean="0">
                <a:solidFill>
                  <a:srgbClr val="C00000"/>
                </a:solidFill>
              </a:rPr>
              <a:t>?</a:t>
            </a:r>
            <a:endParaRPr lang="pl-PL" sz="23900" b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51803" y="2241231"/>
            <a:ext cx="6608629" cy="34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a 10"/>
          <p:cNvSpPr/>
          <p:nvPr/>
        </p:nvSpPr>
        <p:spPr>
          <a:xfrm>
            <a:off x="7180817" y="3995351"/>
            <a:ext cx="144000" cy="144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ostokąt 11"/>
          <p:cNvSpPr/>
          <p:nvPr/>
        </p:nvSpPr>
        <p:spPr>
          <a:xfrm>
            <a:off x="5740657" y="3165163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1240 m od progu DS</a:t>
            </a:r>
          </a:p>
          <a:p>
            <a:r>
              <a:rPr lang="pl-P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520 od osi DS</a:t>
            </a:r>
            <a:endParaRPr lang="en-GB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211372" y="454416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GNIAZDO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3984555"/>
            <a:ext cx="2995138" cy="218075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Łącznik prosty ze strzałką 14"/>
          <p:cNvCxnSpPr/>
          <p:nvPr/>
        </p:nvCxnSpPr>
        <p:spPr>
          <a:xfrm>
            <a:off x="1835696" y="4293096"/>
            <a:ext cx="770774" cy="566673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487688" y="580770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niazdo bociana na dachu kościoła znane od lat</a:t>
            </a:r>
            <a:endParaRPr lang="pl-PL" sz="16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70966" y="1475492"/>
            <a:ext cx="8349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PKBWL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nr: 511/10,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EPGD - 09.06.2010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A320 start </a:t>
            </a:r>
            <a:r>
              <a:rPr lang="pl-P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MAYDAY </a:t>
            </a:r>
            <a:r>
              <a:rPr lang="pl-PL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MAYDAY</a:t>
            </a:r>
            <a:endParaRPr lang="pl-P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0300" y="971436"/>
            <a:ext cx="836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PKBWL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nr: 618/09, EPGD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- 03.08.2009 </a:t>
            </a: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B737-800  lądowanie, 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LOTNISKO\KOMITET_POLSKA\KONFERENCJE\KONFERENCJE_BL_ULC\BL_2019\17010_11_62a69c08-3143-478f-8bde-c96e87b7a107_grande kopi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05" y="2420888"/>
            <a:ext cx="1183779" cy="118377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22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20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847064" y="2492375"/>
            <a:ext cx="7503977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WYZWANIA: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Nadzór i kontrola zarządzania bezpieczeństwem</a:t>
            </a:r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23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TNISKO\KOMITET_POLSKA\PUBLIKACJE\PREZENTACJE_KOMITET\ZEBRANIE_VII_10_RZESZÓW\PREZENTACJE\ilustracje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1061">
            <a:off x="551455" y="4063610"/>
            <a:ext cx="103913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LOTNISKO\KOMITET_POLSKA\PUBLIKACJE\PREZENTACJE_KOMITET\ZEBRANIE_VII_10_RZESZÓW\PREZENTACJE\ilustracje\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72726">
            <a:off x="1549976" y="4205704"/>
            <a:ext cx="1032898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LOTNISKO\KOMITET_POLSKA\PUBLIKACJE\PREZENTACJE_KOMITET\ZEBRANIE_VII_10_RZESZÓW\PREZENTACJE\ilustracje\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1061">
            <a:off x="2542265" y="4063583"/>
            <a:ext cx="1038679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LOTNISKO\KOMITET_POLSKA\PUBLIKACJE\PREZENTACJE_KOMITET\ZEBRANIE_VII_10_RZESZÓW\PREZENTACJE\ilustracje\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72726">
            <a:off x="3540335" y="4204994"/>
            <a:ext cx="1046018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LOTNISKO\KOMITET_POLSKA\PUBLIKACJE\PREZENTACJE_KOMITET\ZEBRANIE_VII_10_RZESZÓW\PREZENTACJE\ilustracje\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1061">
            <a:off x="4545744" y="4063420"/>
            <a:ext cx="1035932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LOTNISKO\KOMITET_POLSKA\PUBLIKACJE\PREZENTACJE_KOMITET\ZEBRANIE_VII_10_RZESZÓW\PREZENTACJE\ilustracje\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72726">
            <a:off x="5541067" y="4205063"/>
            <a:ext cx="1044747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LOTNISKO\KOMITET_POLSKA\PUBLIKACJE\PREZENTACJE_KOMITET\ZEBRANIE_VII_10_RZESZÓW\PREZENTACJE\ilustracje\7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1061">
            <a:off x="6545205" y="4064225"/>
            <a:ext cx="1049503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D:\LOTNISKO\KOMITET_POLSKA\PUBLIKACJE\PREZENTACJE_KOMITET\ZEBRANIE_VII_10_RZESZÓW\PREZENTACJE\ilustracje\8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72726">
            <a:off x="7554100" y="4205019"/>
            <a:ext cx="1045567" cy="1476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1403648" y="155272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Standaryzacja działań, procedur, analiz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Ponad 40 </a:t>
            </a:r>
            <a:r>
              <a:rPr lang="pl-PL" sz="1600" i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ekonesansów baz lotniczych, </a:t>
            </a:r>
            <a:r>
              <a:rPr lang="pl-PL" sz="1600" i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aporty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Kontrola efektywności metod </a:t>
            </a:r>
            <a:r>
              <a:rPr lang="pl-PL" sz="1600" i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ograniczania </a:t>
            </a: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zagrożeń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Szacowanie </a:t>
            </a:r>
            <a:r>
              <a:rPr lang="pl-PL" sz="1600" i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zagrożeń związanych ze zwierzętami </a:t>
            </a:r>
            <a:endParaRPr lang="pl-PL" sz="1600" i="1" dirty="0" smtClean="0">
              <a:solidFill>
                <a:srgbClr val="4BACC6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Identyfikacja problemów i wskazywanie rozwiązań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i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Pomoc w kontaktach z instytucjami i organizacjami</a:t>
            </a:r>
          </a:p>
        </p:txBody>
      </p:sp>
      <p:pic>
        <p:nvPicPr>
          <p:cNvPr id="26" name="Picture 2" descr="D:\LOTNISKO\SILY ZBROJNE\POZS_PSZ\LOGO_POZS\Logo POZS 06 201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631" y="1671191"/>
            <a:ext cx="1685801" cy="1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24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35496" y="5193304"/>
            <a:ext cx="7164896" cy="972000"/>
          </a:xfrm>
          <a:prstGeom prst="rect">
            <a:avLst/>
          </a:prstGeom>
          <a:solidFill>
            <a:srgbClr val="990000"/>
          </a:solidFill>
          <a:ln w="28575">
            <a:solidFill>
              <a:srgbClr val="FFFF00"/>
            </a:solidFill>
          </a:ln>
          <a:effectLst>
            <a:outerShdw blurRad="1524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FFFF00"/>
                </a:solidFill>
              </a:rPr>
              <a:t>W POLSCE BRAK </a:t>
            </a:r>
            <a:r>
              <a:rPr lang="pl-PL" sz="2000" b="1" dirty="0" smtClean="0">
                <a:solidFill>
                  <a:srgbClr val="FFFF00"/>
                </a:solidFill>
              </a:rPr>
              <a:t>SYSTEMOWEGO NADZORU NAD ZARZĄDZANIEM ZAGROŻENIAMI ŚRODOWISKOWYMI  W LOTNICTWIE CYWILNYM</a:t>
            </a:r>
            <a:endParaRPr lang="pl-PL" sz="2000" b="1" dirty="0">
              <a:solidFill>
                <a:srgbClr val="FFFF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832937"/>
            <a:ext cx="8496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Program Ograniczania Zagrożeń </a:t>
            </a:r>
            <a:r>
              <a:rPr lang="pl-PL" b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Środowiskowych w </a:t>
            </a:r>
            <a:r>
              <a:rPr lang="pl-PL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lotnictwie </a:t>
            </a:r>
            <a:r>
              <a:rPr lang="pl-PL" b="1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SZ </a:t>
            </a:r>
            <a:r>
              <a:rPr lang="pl-PL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GB" b="1" dirty="0">
                <a:solidFill>
                  <a:srgbClr val="4BACC6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b="1" dirty="0">
              <a:solidFill>
                <a:srgbClr val="4BACC6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30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1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LOTNISKO\SILY ZBROJNE\POZS_PSZ\ROK_IV_2018\REKONESANSE_BAZY_2018\05_EPKS_2018\ZDJECIA\OK\SOK\_R4Q25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808" y="1102075"/>
            <a:ext cx="2118919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TNISKO\SILY ZBROJNE\POZS_PSZ\ROK_III_2017\REKONESANSE_BAZY\09_EPCE_2017\ZDJĘCIA_2017\OK\PŁOSZENIE\robocze\2017_10_10_SKAKUJ_40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808" y="4297636"/>
            <a:ext cx="2340000" cy="19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3455880" y="4293096"/>
            <a:ext cx="2484272" cy="559778"/>
          </a:xfrm>
          <a:prstGeom prst="roundRect">
            <a:avLst/>
          </a:prstGeom>
          <a:solidFill>
            <a:srgbClr val="26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Każde lotnisko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987824" y="980728"/>
            <a:ext cx="3264150" cy="559778"/>
          </a:xfrm>
          <a:prstGeom prst="roundRect">
            <a:avLst/>
          </a:prstGeom>
          <a:solidFill>
            <a:srgbClr val="26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 gdzie zasadne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059832" y="1700808"/>
            <a:ext cx="3292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Wielkość lotniska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Gatunki ptaków/zagrożenia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Charakter ruchu lotniczego</a:t>
            </a:r>
            <a:endParaRPr lang="pl-PL" dirty="0"/>
          </a:p>
        </p:txBody>
      </p:sp>
      <p:pic>
        <p:nvPicPr>
          <p:cNvPr id="14" name="Picture 2" descr="E:\LOTNISKO\SILY ZBROJNE\POZS_PSZ\ROK_IV_2018\SZKOLENIA_2018\INSP_WSPARCIA_2018\ILUSTRACJE\aaa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57536" y="1102075"/>
            <a:ext cx="211892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SQf6fJIlD2eMn4bsxPdWzWzgP-t4gigDul4jyM0e0BMz2pty9I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19017" y="5168221"/>
            <a:ext cx="814258" cy="108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E:\LOTNISKO\SILY ZBROJNE\POZS_PSZ\ROK_IV_2018\SZKOLENIA_2018\INSP_WSPARCIA_2018\ILUSTRACJE\20180902_1417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4571" y="5204221"/>
            <a:ext cx="1373683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1503984" y="2934469"/>
            <a:ext cx="6135785" cy="1116000"/>
          </a:xfrm>
          <a:prstGeom prst="roundRect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Stały monitoring efektywności działań pro- oraz re-aktywnych na lotniskach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 descr="D:\LOTNISKO\SILY ZBROJNE\POZS_PSZ\AUDYTY_LOTNISKA\PRZEGLĄDY ŚRODOWISKOWE\NAPISANE\ZŁOŻONE\EPDE\KONTROLA_28_30_04_2015\ZDJECIA\OK\wstawione\EPDE_20150428_000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5294866" y="5357393"/>
            <a:ext cx="1080000" cy="7016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25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2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Picture 2" descr="D:\LOTNISKO\SILY ZBROJNE\POZS_PSZ\AUDYTY_LOTNISKA\PRZEGLĄDY ŚRODOWISKOWE\EPMM\KONTROLA_26_28_08_2015\ZDJĘCIA\TELEFON\EPMM_20150828_014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36456" y="4284040"/>
            <a:ext cx="2340000" cy="19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899592" y="2492375"/>
            <a:ext cx="749510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WYZWANIA: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4. Kompleksowe interdyscyplinarne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podejście,</a:t>
            </a:r>
            <a:endParaRPr lang="pl-PL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raz szeroka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współpraca </a:t>
            </a: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cywilno-wojskowa</a:t>
            </a:r>
            <a:endParaRPr lang="pl-PL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26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1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TNISKO\KOMITET_POLSKA\KONFERENCJE\KONFERENCJE_BL_ULC\BL_2019\mapy UL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647" y="4275445"/>
            <a:ext cx="8012707" cy="20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1259632" y="2060848"/>
            <a:ext cx="28071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Dostęp do informacji:</a:t>
            </a:r>
          </a:p>
          <a:p>
            <a:endParaRPr lang="pl-P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Obywatele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Służby porządkowe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Zarządzający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Eksperci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Instytucje i organizacje</a:t>
            </a:r>
          </a:p>
          <a:p>
            <a:endParaRPr lang="pl-P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99592" y="868094"/>
            <a:ext cx="7430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Nowelizacja ustawy Prawo lotnicze – obowiązuje od </a:t>
            </a:r>
            <a:r>
              <a:rPr lang="pl-PL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 kwietnia 2019 r.</a:t>
            </a:r>
          </a:p>
          <a:p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Rozporządzenie w sprawie użycia lasera.. dotyczy lotnisk państwowych</a:t>
            </a:r>
            <a:endParaRPr lang="pl-PL" dirty="0"/>
          </a:p>
        </p:txBody>
      </p:sp>
      <p:sp>
        <p:nvSpPr>
          <p:cNvPr id="1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27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923928" y="2348880"/>
            <a:ext cx="4608512" cy="1368000"/>
          </a:xfrm>
          <a:prstGeom prst="roundRect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Obowiązek Państwa: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przedstawienie stref na mapach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stronach ULC, PAŻP oraz w AIP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28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43608" y="832063"/>
            <a:ext cx="65182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Międzyresortowa współpraca</a:t>
            </a:r>
            <a:r>
              <a:rPr lang="pl-P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obejmująca:</a:t>
            </a:r>
          </a:p>
          <a:p>
            <a:pPr algn="ctr"/>
            <a:endParaRPr lang="pl-PL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Infrastruktury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Obrony Narodowej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Środowiska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Rolnictwa</a:t>
            </a:r>
          </a:p>
        </p:txBody>
      </p:sp>
      <p:pic>
        <p:nvPicPr>
          <p:cNvPr id="16" name="Picture 7" descr="stakehold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0432" y="2481708"/>
            <a:ext cx="3420000" cy="245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1043608" y="3031792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oraz: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instytucje (ULC,PAŻP, GDOŚ)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organizacje (Komitet, PZŁ, NGO)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ekspertów (biolodzy, prawnicy)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profesjonalistów (piloci, ATC)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czelni i ośrodków naukowych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971600" y="5013175"/>
            <a:ext cx="7488832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Priorytet - bezpieczeństwo 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Interdyscyplinarna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spółpraca oparta na rzeczywistych relacjach lotnictwo-środowisko</a:t>
            </a:r>
            <a:endParaRPr lang="pl-PL" sz="2400" b="1" dirty="0"/>
          </a:p>
        </p:txBody>
      </p:sp>
      <p:pic>
        <p:nvPicPr>
          <p:cNvPr id="20" name="Picture 2" descr="E:\LOTNISKO\KOMITET_POLSKA\LOGO\LOGO_OK\LOGO Komitet ds zderzen statkow powietrznych ze zwierzetami P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432" y="1340769"/>
            <a:ext cx="3420000" cy="10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0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LOTNISKO\KOMITET_POLSKA\PUBLIKACJE\PREZENTACJE_KOMITET\ZEBRANIE_VI__STYCZEŃ_2015_EPWR\ZDJECIA\AFD-100107-009_MEMORANDUM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9309" y="1549932"/>
            <a:ext cx="3408532" cy="46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LOTNISKO\KOMITET_POLSKA\PUBLIKACJE\PREZENTACJE_KOMITET\ZEBRANIE_VI__STYCZEŃ_2015_EPWR\ZDJECIA\AFD-100107-009_MEMORANDUM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15816" y="980728"/>
            <a:ext cx="5800337" cy="251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LOTNISKO\KOMITET_POLSKA\PUBLIKACJE\PREZENTACJE_KOMITET\ZEBRANIE_VI__STYCZEŃ_2015_EPWR\ZDJECIA\Memorandum o Współpracy_PL_18_12_20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764704"/>
            <a:ext cx="3664509" cy="510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2371805" y="3356992"/>
            <a:ext cx="4400389" cy="2123658"/>
          </a:xfrm>
          <a:prstGeom prst="rect">
            <a:avLst/>
          </a:prstGeom>
          <a:solidFill>
            <a:srgbClr val="99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1313" indent="-341313" algn="r" defTabSz="449263">
              <a:spcBef>
                <a:spcPts val="800"/>
              </a:spcBef>
              <a:buClr>
                <a:srgbClr val="FFFFCC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Pierwsza próba – 2014 r.</a:t>
            </a:r>
          </a:p>
          <a:p>
            <a:pPr marL="341313" indent="-341313" algn="r" defTabSz="449263">
              <a:spcBef>
                <a:spcPts val="800"/>
              </a:spcBef>
              <a:buClr>
                <a:srgbClr val="FFFFCC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Druga próba – 2017 r.</a:t>
            </a:r>
          </a:p>
          <a:p>
            <a:pPr marL="341313" indent="-341313" algn="r" defTabSz="449263">
              <a:spcBef>
                <a:spcPts val="800"/>
              </a:spcBef>
              <a:buClr>
                <a:srgbClr val="FFFFCC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Trzecia próba – 2019 r.</a:t>
            </a:r>
          </a:p>
          <a:p>
            <a:pPr marL="341313" indent="-341313" algn="r" defTabSz="449263">
              <a:spcBef>
                <a:spcPts val="800"/>
              </a:spcBef>
              <a:buClr>
                <a:srgbClr val="FFFFCC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Czwarta próba – 20… r.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29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3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3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E:\LOTNISKO\SILY ZBROJNE\BAZY LOTNICZE\LOTNISKA RWY\06_Kraków-Balice_w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70" y="170080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LOTNISKO\SILY ZBROJNE\BAZY LOTNICZE\LOTNISKA RWY\05_Łask_wo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LOTNISKO\KOMITET_POLSKA\ZDJECIA_PORTY_LOTNICZE\EPGD\CICIC_STARE\2010_03_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230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LOTNISKO\SILY ZBROJNE\BAZA DANYCH LOTNICTWO SZ RP\2016_ZDARZENIA ZE ZWIERZĘTAMI\ZDJĘCIA_Zderzenia ze zwierzętami_2016\F-16D_nr4080_31BLT_18 luty\9354_903_DSCF60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15616" y="3573296"/>
            <a:ext cx="28274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LOTNISKO\KOMITET_POLSKA\ZDJECIA_PORTY_LOTNICZE\EPGD\2015_11_19\20151119_114949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944" y="1179141"/>
            <a:ext cx="3012048" cy="1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4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265807" y="5301208"/>
            <a:ext cx="4410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Siły Zbrojne RP – 2,3 mln/rok</a:t>
            </a: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Lotnictwo cywilne w Polsce ???</a:t>
            </a: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Światowe lotnictwo cyw. &gt; 2 mld USD/rok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82514" y="692696"/>
            <a:ext cx="4275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Lotnictwo cywilne – Lotnictwo wojskowe</a:t>
            </a: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samo zagrożenie</a:t>
            </a:r>
          </a:p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 skala ryzyka</a:t>
            </a:r>
          </a:p>
        </p:txBody>
      </p:sp>
    </p:spTree>
    <p:extLst>
      <p:ext uri="{BB962C8B-B14F-4D97-AF65-F5344CB8AC3E}">
        <p14:creationId xmlns:p14="http://schemas.microsoft.com/office/powerpoint/2010/main" xmlns="" val="31846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55217" y="2285574"/>
            <a:ext cx="74230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Increasing flight safety by reducing the bird and other wildlife strike risk for aviation in a cost- effective way, recognizing the need for a sustainable environment.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2" descr="D:\LOTNISKO\WBA\LOGO\Final WBA blau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11564" y="4725144"/>
            <a:ext cx="3020876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30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TNISKO\WBA\PLAKAT\ILUSTRACJE\20100328_EILAT_MSK_05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47624" y="-27384"/>
            <a:ext cx="9220200" cy="69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971600" y="190812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Dziękuję za uwagę</a:t>
            </a:r>
            <a:endParaRPr lang="pl-PL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71569" y="5543116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r">
              <a:defRPr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dr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Michał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Skakuj</a:t>
            </a:r>
            <a:endParaRPr lang="pl-PL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6" name="Picture 3" descr="D:\EKOAVIATION\LOGO\EKOAVIATION_LOGO\MALE\Logo Ecoaviation kolor mi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692000" cy="6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4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2" descr="E:\LOTNISKO\SILY ZBROJNE\KONFERENCJE_SZ\WSOSP_2018\PREZENTACJA\ILUSTRACJE\15-1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57525"/>
            <a:ext cx="9144000" cy="42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LOTNISKO\SILY ZBROJNE\POZS_PSZ\ROK_II_2016\REKONESANSE LOTNISK\EPPR\KONTROLA_2016_05_22_24\ZDJECIA\OK\SSAKI\AM7X69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51720" y="4509120"/>
            <a:ext cx="1800000" cy="167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LOTNISKO\SILY ZBROJNE\POZS_PSZ\ROK_II_2016\REKONESANSE LOTNISK\EPPR\KONTROLA_2016_05_22_24\ZDJECIA\OK\SSAKI\20170927_160149(0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04248" y="764704"/>
            <a:ext cx="1800000" cy="167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LOTNISKO\KOMITET_POLSKA\KONFERENCJE\KLONFERENCJE_BL\BL_2017_2017_10\ogrodnica-niszczylistka3749 kopi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963387" y="684483"/>
            <a:ext cx="167280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LOTNISKO\SILY ZBROJNE\POZS_PSZ\ROK_I_2015\AUDYTY_LOTNISKA\PRZEGLĄDY ŚRODOWISKOWE\NAPISANE\ZŁOŻONE\EPIR\KONTROLA_02-03_06_2015\ZDJĘCIA\OK\WSTAWIONE\zwierzęta\nie\20150602_EPIR_056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6143" y="2636912"/>
            <a:ext cx="1800000" cy="167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18322" y="2636912"/>
            <a:ext cx="4064661" cy="25939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ostokąt 25"/>
          <p:cNvSpPr/>
          <p:nvPr/>
        </p:nvSpPr>
        <p:spPr>
          <a:xfrm>
            <a:off x="4472491" y="5703639"/>
            <a:ext cx="4028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W ŚWIECIE ZWIERZĄT</a:t>
            </a:r>
          </a:p>
        </p:txBody>
      </p:sp>
      <p:sp>
        <p:nvSpPr>
          <p:cNvPr id="27" name="Strzałka w prawo 26"/>
          <p:cNvSpPr/>
          <p:nvPr/>
        </p:nvSpPr>
        <p:spPr>
          <a:xfrm rot="1404130">
            <a:off x="2388911" y="2526103"/>
            <a:ext cx="3491966" cy="296505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 rot="841586">
            <a:off x="1589029" y="3331486"/>
            <a:ext cx="4104000" cy="252000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prawo 28"/>
          <p:cNvSpPr/>
          <p:nvPr/>
        </p:nvSpPr>
        <p:spPr>
          <a:xfrm rot="20663207">
            <a:off x="3462698" y="5036712"/>
            <a:ext cx="3420000" cy="252000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prawo 29"/>
          <p:cNvSpPr/>
          <p:nvPr/>
        </p:nvSpPr>
        <p:spPr>
          <a:xfrm rot="5045760">
            <a:off x="7228479" y="2646475"/>
            <a:ext cx="1260000" cy="252000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 w prawo 30"/>
          <p:cNvSpPr/>
          <p:nvPr/>
        </p:nvSpPr>
        <p:spPr>
          <a:xfrm rot="20987151">
            <a:off x="5562690" y="4270478"/>
            <a:ext cx="684000" cy="252000"/>
          </a:xfrm>
          <a:prstGeom prst="rightArrow">
            <a:avLst>
              <a:gd name="adj1" fmla="val 33912"/>
              <a:gd name="adj2" fmla="val 108202"/>
            </a:avLst>
          </a:pr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774199" y="980728"/>
            <a:ext cx="383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ANTROPOGENICZNE</a:t>
            </a:r>
          </a:p>
        </p:txBody>
      </p:sp>
    </p:spTree>
    <p:extLst>
      <p:ext uri="{BB962C8B-B14F-4D97-AF65-F5344CB8AC3E}">
        <p14:creationId xmlns:p14="http://schemas.microsoft.com/office/powerpoint/2010/main" xmlns="" val="2261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4922" y="929064"/>
            <a:ext cx="8574157" cy="5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34401" y="1556792"/>
            <a:ext cx="7654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przede wszystkim</a:t>
            </a:r>
          </a:p>
          <a:p>
            <a:pPr algn="r">
              <a:lnSpc>
                <a:spcPct val="200000"/>
              </a:lnSpc>
            </a:pP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ograniczanie ryzyka kolizji dla gatunków zwierząt</a:t>
            </a:r>
          </a:p>
          <a:p>
            <a:pPr algn="r">
              <a:lnSpc>
                <a:spcPct val="200000"/>
              </a:lnSpc>
            </a:pP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stwarzających największe zagrożenie</a:t>
            </a:r>
          </a:p>
          <a:p>
            <a:pPr>
              <a:lnSpc>
                <a:spcPct val="200000"/>
              </a:lnSpc>
            </a:pPr>
            <a:r>
              <a:rPr lang="pl-PL" sz="2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ruchu lotniczego.</a:t>
            </a:r>
            <a:endParaRPr lang="pl-PL" sz="24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5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4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2416" y="980728"/>
            <a:ext cx="778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zagrożeniami środowiskowymi w lotnictwie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637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6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 descr="D:\LOTNISKO\KOMITET_POLSKA\PUBLIKACJE\KONFERENCJE\BL_OCT_2014_WAWA\ILUSTRACJE\SAFE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2000" y="836712"/>
            <a:ext cx="7200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867593" y="5785519"/>
            <a:ext cx="3376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2">
                    <a:lumMod val="50000"/>
                  </a:schemeClr>
                </a:solidFill>
              </a:rPr>
              <a:t>John R </a:t>
            </a:r>
            <a:r>
              <a:rPr lang="pl-PL" sz="1400" b="1" dirty="0" err="1" smtClean="0">
                <a:solidFill>
                  <a:schemeClr val="tx2">
                    <a:lumMod val="50000"/>
                  </a:schemeClr>
                </a:solidFill>
              </a:rPr>
              <a:t>Weller</a:t>
            </a:r>
            <a:r>
              <a:rPr lang="pl-PL" sz="1400" b="1" dirty="0" smtClean="0">
                <a:solidFill>
                  <a:schemeClr val="tx2">
                    <a:lumMod val="50000"/>
                  </a:schemeClr>
                </a:solidFill>
              </a:rPr>
              <a:t> FAA, Santa Fe, Mexico 2014</a:t>
            </a:r>
            <a:endParaRPr lang="pl-PL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7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E:\LOTNISKO\KOMITET_POLSKA\KONFERENCJE\INZYNIERIA RUCHU LOTNICZEGO\IRL_2018\PREZENTACJA\ILUSTRACJE\2017_1030_Istanboel_int_3JP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7352" y="3356992"/>
            <a:ext cx="60189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97352" y="579241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1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Vussiewussie</a:t>
            </a:r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Own work, CC BY-SA 4.0, https://commons.wikimedia.org/w/index.php?curid=63814965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22740" y="764704"/>
            <a:ext cx="789852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Planowanie i budowa nowych lotnisk wymaga uwzględnienia zasad </a:t>
            </a:r>
            <a:r>
              <a:rPr lang="pl-PL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zarządzania ryzykiem kolizji z ptakami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już na etapie planowania inwestycji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713376" y="1953016"/>
            <a:ext cx="7891072" cy="1620000"/>
          </a:xfrm>
          <a:prstGeom prst="roundRect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 </a:t>
            </a:r>
            <a:r>
              <a:rPr lang="pl-PL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Oddziaływania na </a:t>
            </a:r>
            <a:r>
              <a:rPr lang="pl-PL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Środowisko </a:t>
            </a:r>
            <a:r>
              <a:rPr lang="pl-PL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podstawowe źródło informacji dotyczących zagrożeń środowiskowych na lotnisku</a:t>
            </a:r>
            <a:endParaRPr lang="pl-PL" sz="2800" b="1" dirty="0">
              <a:solidFill>
                <a:srgbClr val="FFFF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671076" y="5625296"/>
            <a:ext cx="2952000" cy="46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Istanbul Grand </a:t>
            </a:r>
            <a:r>
              <a:rPr lang="pl-PL" b="1" dirty="0" err="1"/>
              <a:t>Airport</a:t>
            </a:r>
            <a:r>
              <a:rPr lang="pl-PL" b="1" dirty="0"/>
              <a:t> – IGA</a:t>
            </a:r>
            <a:endParaRPr lang="pl-PL" dirty="0"/>
          </a:p>
        </p:txBody>
      </p:sp>
      <p:pic>
        <p:nvPicPr>
          <p:cNvPr id="1026" name="Picture 2" descr="E:\LOTNISKO\KOMITET_POLSKA\KONFERENCJE\KONFERENCJE_BL_ULC\BL_2019\645x344-1554921834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076" y="3829984"/>
            <a:ext cx="2952000" cy="15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5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18882" y="2492375"/>
            <a:ext cx="5960285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Zagrożenia środowiskowe w lotnictwie</a:t>
            </a:r>
          </a:p>
          <a:p>
            <a:pPr marL="341313" indent="-341313" algn="ctr" defTabSz="44926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 Ptaki i zdarzenia związane z ptakami</a:t>
            </a:r>
            <a:endParaRPr lang="pl-PL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8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9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LOTNISKO\SILY ZBROJNE\POZS_PSZ\ROK_III_2017\REKONESANSE_BAZY\08_EPPW_2017\strefy POls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111116"/>
            <a:ext cx="535127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trzałka w lewo 23"/>
          <p:cNvSpPr/>
          <p:nvPr/>
        </p:nvSpPr>
        <p:spPr>
          <a:xfrm rot="21109047">
            <a:off x="1138513" y="3183916"/>
            <a:ext cx="3960000" cy="1188000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trzałka w lewo 24"/>
          <p:cNvSpPr/>
          <p:nvPr/>
        </p:nvSpPr>
        <p:spPr>
          <a:xfrm rot="12955857">
            <a:off x="1880156" y="3326364"/>
            <a:ext cx="3600000" cy="828000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C:\Users\Kasia\OneDrive\Obrazy\Zrzuty ekranu\2016-02-08 (3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979522"/>
            <a:ext cx="2952328" cy="36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trzałka w lewo 22"/>
          <p:cNvSpPr/>
          <p:nvPr/>
        </p:nvSpPr>
        <p:spPr>
          <a:xfrm rot="21040177">
            <a:off x="421708" y="838578"/>
            <a:ext cx="6336000" cy="1728192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2 mln ptaków/24 h,   ok. 150 mln/sezon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5A6A489-2504-4D62-8437-0776ABD72098}" type="slidenum">
              <a:rPr lang="pl-PL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9</a:t>
            </a:fld>
            <a:endParaRPr lang="pl-PL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68144" y="5635570"/>
            <a:ext cx="2703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Busse</a:t>
            </a:r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et al. 2014. Evolution of the Western Palearctic </a:t>
            </a: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pass</a:t>
            </a:r>
            <a:r>
              <a:rPr lang="pl-PL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rine</a:t>
            </a: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migration pattern. </a:t>
            </a:r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Ring 36 (2014</a:t>
            </a: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pl-PL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6" name="Strzałka w lewo 15"/>
          <p:cNvSpPr/>
          <p:nvPr/>
        </p:nvSpPr>
        <p:spPr>
          <a:xfrm rot="15111072">
            <a:off x="1831853" y="3491494"/>
            <a:ext cx="3533304" cy="1188000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trzałka w lewo 25"/>
          <p:cNvSpPr/>
          <p:nvPr/>
        </p:nvSpPr>
        <p:spPr>
          <a:xfrm rot="18702357">
            <a:off x="1483793" y="3340248"/>
            <a:ext cx="3960000" cy="1188000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500 tys. ptaków/24 h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60462" y="260648"/>
            <a:ext cx="702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ZARZĄDZANIE ZAGROŻENIAMI ŚRODOWISKOWYMI W LOTNICTWIE</a:t>
            </a:r>
          </a:p>
        </p:txBody>
      </p:sp>
      <p:sp>
        <p:nvSpPr>
          <p:cNvPr id="1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Konferencja Bezpieczeństwa w Lotnictwie Cywilnym,  Warszawa, 24 kwietnia 2019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0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21232</TotalTime>
  <Words>1428</Words>
  <Application>Microsoft Office PowerPoint</Application>
  <PresentationFormat>Pokaz na ekranie (4:3)</PresentationFormat>
  <Paragraphs>462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Michał</dc:creator>
  <cp:lastModifiedBy>Michał Skakuj</cp:lastModifiedBy>
  <cp:revision>998</cp:revision>
  <dcterms:created xsi:type="dcterms:W3CDTF">2011-02-17T16:01:14Z</dcterms:created>
  <dcterms:modified xsi:type="dcterms:W3CDTF">2019-04-14T19:49:51Z</dcterms:modified>
</cp:coreProperties>
</file>